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358" r:id="rId3"/>
    <p:sldId id="359" r:id="rId4"/>
    <p:sldId id="260" r:id="rId5"/>
    <p:sldId id="360" r:id="rId6"/>
    <p:sldId id="361" r:id="rId7"/>
    <p:sldId id="362" r:id="rId8"/>
    <p:sldId id="363" r:id="rId9"/>
    <p:sldId id="365" r:id="rId10"/>
    <p:sldId id="364" r:id="rId11"/>
    <p:sldId id="366" r:id="rId12"/>
    <p:sldId id="367" r:id="rId13"/>
    <p:sldId id="369" r:id="rId14"/>
    <p:sldId id="397" r:id="rId15"/>
    <p:sldId id="398" r:id="rId16"/>
    <p:sldId id="353" r:id="rId17"/>
    <p:sldId id="379" r:id="rId18"/>
    <p:sldId id="370" r:id="rId19"/>
    <p:sldId id="371" r:id="rId20"/>
    <p:sldId id="372" r:id="rId21"/>
    <p:sldId id="374" r:id="rId22"/>
    <p:sldId id="373" r:id="rId23"/>
    <p:sldId id="375" r:id="rId24"/>
    <p:sldId id="380" r:id="rId25"/>
    <p:sldId id="376" r:id="rId26"/>
    <p:sldId id="377" r:id="rId27"/>
    <p:sldId id="381" r:id="rId28"/>
    <p:sldId id="354" r:id="rId29"/>
    <p:sldId id="264" r:id="rId30"/>
    <p:sldId id="393" r:id="rId31"/>
    <p:sldId id="302" r:id="rId32"/>
    <p:sldId id="326" r:id="rId33"/>
    <p:sldId id="328" r:id="rId34"/>
    <p:sldId id="313" r:id="rId35"/>
    <p:sldId id="301" r:id="rId36"/>
    <p:sldId id="307" r:id="rId37"/>
    <p:sldId id="332" r:id="rId38"/>
    <p:sldId id="390" r:id="rId39"/>
    <p:sldId id="389" r:id="rId40"/>
    <p:sldId id="309" r:id="rId41"/>
    <p:sldId id="310" r:id="rId42"/>
    <p:sldId id="392" r:id="rId43"/>
    <p:sldId id="330" r:id="rId44"/>
    <p:sldId id="327" r:id="rId45"/>
    <p:sldId id="325" r:id="rId46"/>
    <p:sldId id="323" r:id="rId47"/>
    <p:sldId id="293" r:id="rId48"/>
    <p:sldId id="303" r:id="rId49"/>
    <p:sldId id="311" r:id="rId50"/>
    <p:sldId id="318" r:id="rId51"/>
    <p:sldId id="317" r:id="rId52"/>
    <p:sldId id="391" r:id="rId53"/>
    <p:sldId id="355" r:id="rId54"/>
    <p:sldId id="387" r:id="rId55"/>
    <p:sldId id="394" r:id="rId56"/>
    <p:sldId id="396" r:id="rId57"/>
    <p:sldId id="399" r:id="rId58"/>
    <p:sldId id="356" r:id="rId59"/>
    <p:sldId id="382" r:id="rId60"/>
    <p:sldId id="383" r:id="rId61"/>
    <p:sldId id="384" r:id="rId62"/>
    <p:sldId id="385" r:id="rId63"/>
    <p:sldId id="386" r:id="rId64"/>
    <p:sldId id="352" r:id="rId65"/>
    <p:sldId id="388" r:id="rId66"/>
    <p:sldId id="46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86" autoAdjust="0"/>
    <p:restoredTop sz="81855"/>
  </p:normalViewPr>
  <p:slideViewPr>
    <p:cSldViewPr snapToGrid="0">
      <p:cViewPr varScale="1">
        <p:scale>
          <a:sx n="125" d="100"/>
          <a:sy n="125" d="100"/>
        </p:scale>
        <p:origin x="168" y="512"/>
      </p:cViewPr>
      <p:guideLst/>
    </p:cSldViewPr>
  </p:slideViewPr>
  <p:notesTextViewPr>
    <p:cViewPr>
      <p:scale>
        <a:sx n="1" d="1"/>
        <a:sy n="1" d="1"/>
      </p:scale>
      <p:origin x="0" y="0"/>
    </p:cViewPr>
  </p:notesTextViewPr>
  <p:notesViewPr>
    <p:cSldViewPr snapToGrid="0">
      <p:cViewPr varScale="1">
        <p:scale>
          <a:sx n="131" d="100"/>
          <a:sy n="131" d="100"/>
        </p:scale>
        <p:origin x="416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E88BF-6AD9-9247-977E-F526F5B2B7FB}"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GB"/>
        </a:p>
      </dgm:t>
    </dgm:pt>
    <dgm:pt modelId="{3A7FDFEA-B88D-BA4D-B020-8A1FD99A14F1}">
      <dgm:prSet phldrT="[Text]"/>
      <dgm:spPr/>
      <dgm:t>
        <a:bodyPr/>
        <a:lstStyle/>
        <a:p>
          <a:r>
            <a:rPr lang="en-GB" dirty="0"/>
            <a:t>CEO</a:t>
          </a:r>
        </a:p>
      </dgm:t>
    </dgm:pt>
    <dgm:pt modelId="{DFD402F7-B2BD-C046-AA30-597E9E037A8A}" type="parTrans" cxnId="{0B2DE628-E75F-2243-8C28-8650C2BB131A}">
      <dgm:prSet/>
      <dgm:spPr/>
      <dgm:t>
        <a:bodyPr/>
        <a:lstStyle/>
        <a:p>
          <a:endParaRPr lang="en-GB"/>
        </a:p>
      </dgm:t>
    </dgm:pt>
    <dgm:pt modelId="{C0587CE4-5CF9-9A4E-B3B3-39F34F7455D9}" type="sibTrans" cxnId="{0B2DE628-E75F-2243-8C28-8650C2BB131A}">
      <dgm:prSet/>
      <dgm:spPr/>
      <dgm:t>
        <a:bodyPr/>
        <a:lstStyle/>
        <a:p>
          <a:endParaRPr lang="en-GB"/>
        </a:p>
      </dgm:t>
    </dgm:pt>
    <dgm:pt modelId="{F9D06300-7A99-3442-B7AF-75871339BBD4}">
      <dgm:prSet phldrT="[Text]"/>
      <dgm:spPr/>
      <dgm:t>
        <a:bodyPr/>
        <a:lstStyle/>
        <a:p>
          <a:r>
            <a:rPr lang="en-GB" dirty="0"/>
            <a:t>Data Science Core Team</a:t>
          </a:r>
        </a:p>
      </dgm:t>
    </dgm:pt>
    <dgm:pt modelId="{50FF502E-4A65-DF46-986D-08073AA75C09}" type="parTrans" cxnId="{441EC092-5F20-C142-BA8A-7FD9B545D163}">
      <dgm:prSet/>
      <dgm:spPr/>
      <dgm:t>
        <a:bodyPr/>
        <a:lstStyle/>
        <a:p>
          <a:endParaRPr lang="en-GB"/>
        </a:p>
      </dgm:t>
    </dgm:pt>
    <dgm:pt modelId="{DCC6E570-2041-BD43-830E-432DA5BA3CA4}" type="sibTrans" cxnId="{441EC092-5F20-C142-BA8A-7FD9B545D163}">
      <dgm:prSet/>
      <dgm:spPr/>
      <dgm:t>
        <a:bodyPr/>
        <a:lstStyle/>
        <a:p>
          <a:endParaRPr lang="en-GB"/>
        </a:p>
      </dgm:t>
    </dgm:pt>
    <dgm:pt modelId="{0FDBEEE3-BDC1-8E4F-A1F0-7F04A14507FE}">
      <dgm:prSet phldrT="[Text]"/>
      <dgm:spPr/>
      <dgm:t>
        <a:bodyPr/>
        <a:lstStyle/>
        <a:p>
          <a:r>
            <a:rPr lang="en-GB" dirty="0"/>
            <a:t>IT department</a:t>
          </a:r>
        </a:p>
      </dgm:t>
    </dgm:pt>
    <dgm:pt modelId="{62A32A38-D5EE-9149-9D1C-74BF2082AC6A}" type="parTrans" cxnId="{8A560E34-FEEF-9A43-85AB-9C3FC4A78EE5}">
      <dgm:prSet/>
      <dgm:spPr/>
      <dgm:t>
        <a:bodyPr/>
        <a:lstStyle/>
        <a:p>
          <a:endParaRPr lang="en-GB"/>
        </a:p>
      </dgm:t>
    </dgm:pt>
    <dgm:pt modelId="{3DD03BDD-7138-EA43-851F-B606873A58E2}" type="sibTrans" cxnId="{8A560E34-FEEF-9A43-85AB-9C3FC4A78EE5}">
      <dgm:prSet/>
      <dgm:spPr/>
      <dgm:t>
        <a:bodyPr/>
        <a:lstStyle/>
        <a:p>
          <a:endParaRPr lang="en-GB"/>
        </a:p>
      </dgm:t>
    </dgm:pt>
    <dgm:pt modelId="{8BFDFAB2-BA5F-DA44-80F2-8E9CEF2008E7}">
      <dgm:prSet phldrT="[Text]"/>
      <dgm:spPr/>
      <dgm:t>
        <a:bodyPr/>
        <a:lstStyle/>
        <a:p>
          <a:r>
            <a:rPr lang="en-GB" dirty="0"/>
            <a:t>…</a:t>
          </a:r>
        </a:p>
      </dgm:t>
    </dgm:pt>
    <dgm:pt modelId="{F2979279-70A3-124E-A59C-0034A69437CA}" type="parTrans" cxnId="{AB3DC481-86CA-6740-B000-A7681293EB67}">
      <dgm:prSet/>
      <dgm:spPr/>
      <dgm:t>
        <a:bodyPr/>
        <a:lstStyle/>
        <a:p>
          <a:endParaRPr lang="en-GB"/>
        </a:p>
      </dgm:t>
    </dgm:pt>
    <dgm:pt modelId="{95379B0B-2B07-FF4B-8627-CE74F4E11542}" type="sibTrans" cxnId="{AB3DC481-86CA-6740-B000-A7681293EB67}">
      <dgm:prSet/>
      <dgm:spPr/>
      <dgm:t>
        <a:bodyPr/>
        <a:lstStyle/>
        <a:p>
          <a:endParaRPr lang="en-GB"/>
        </a:p>
      </dgm:t>
    </dgm:pt>
    <dgm:pt modelId="{856DCA3D-5028-7F47-B072-EC8A65EB1DD9}">
      <dgm:prSet phldrT="[Text]"/>
      <dgm:spPr/>
      <dgm:t>
        <a:bodyPr/>
        <a:lstStyle/>
        <a:p>
          <a:r>
            <a:rPr lang="en-GB" dirty="0"/>
            <a:t>Marketing</a:t>
          </a:r>
        </a:p>
      </dgm:t>
    </dgm:pt>
    <dgm:pt modelId="{751C274A-8362-9746-92B4-D8E9F2570F40}" type="parTrans" cxnId="{ABB9062E-E97B-A646-BB8B-C9CC26F7D41E}">
      <dgm:prSet/>
      <dgm:spPr/>
      <dgm:t>
        <a:bodyPr/>
        <a:lstStyle/>
        <a:p>
          <a:endParaRPr lang="en-GB"/>
        </a:p>
      </dgm:t>
    </dgm:pt>
    <dgm:pt modelId="{CEDE8660-5AAD-A048-A779-B11FF6F3568D}" type="sibTrans" cxnId="{ABB9062E-E97B-A646-BB8B-C9CC26F7D41E}">
      <dgm:prSet/>
      <dgm:spPr/>
      <dgm:t>
        <a:bodyPr/>
        <a:lstStyle/>
        <a:p>
          <a:endParaRPr lang="en-GB"/>
        </a:p>
      </dgm:t>
    </dgm:pt>
    <dgm:pt modelId="{81A19D41-88FA-874C-9664-DB20FF17CE5B}">
      <dgm:prSet phldrT="[Text]"/>
      <dgm:spPr/>
      <dgm:t>
        <a:bodyPr/>
        <a:lstStyle/>
        <a:p>
          <a:r>
            <a:rPr lang="en-GB" dirty="0"/>
            <a:t>Data Science Project</a:t>
          </a:r>
        </a:p>
      </dgm:t>
    </dgm:pt>
    <dgm:pt modelId="{2AB4E6E5-2CB4-A643-AD1F-78E0381D242B}" type="parTrans" cxnId="{AF9F7728-8844-1F48-8838-0C652555EF18}">
      <dgm:prSet/>
      <dgm:spPr/>
      <dgm:t>
        <a:bodyPr/>
        <a:lstStyle/>
        <a:p>
          <a:endParaRPr lang="en-GB"/>
        </a:p>
      </dgm:t>
    </dgm:pt>
    <dgm:pt modelId="{A34AA40C-0096-E14E-B4C9-10D98AC4887F}" type="sibTrans" cxnId="{AF9F7728-8844-1F48-8838-0C652555EF18}">
      <dgm:prSet/>
      <dgm:spPr/>
      <dgm:t>
        <a:bodyPr/>
        <a:lstStyle/>
        <a:p>
          <a:endParaRPr lang="en-GB"/>
        </a:p>
      </dgm:t>
    </dgm:pt>
    <dgm:pt modelId="{4810763F-7904-9B4E-91B8-E509F50504BF}" type="pres">
      <dgm:prSet presAssocID="{3B9E88BF-6AD9-9247-977E-F526F5B2B7FB}" presName="hierChild1" presStyleCnt="0">
        <dgm:presLayoutVars>
          <dgm:orgChart val="1"/>
          <dgm:chPref val="1"/>
          <dgm:dir/>
          <dgm:animOne val="branch"/>
          <dgm:animLvl val="lvl"/>
          <dgm:resizeHandles/>
        </dgm:presLayoutVars>
      </dgm:prSet>
      <dgm:spPr/>
    </dgm:pt>
    <dgm:pt modelId="{8688F6E1-07F5-9B48-A079-0E2739FF804B}" type="pres">
      <dgm:prSet presAssocID="{3A7FDFEA-B88D-BA4D-B020-8A1FD99A14F1}" presName="hierRoot1" presStyleCnt="0">
        <dgm:presLayoutVars>
          <dgm:hierBranch val="init"/>
        </dgm:presLayoutVars>
      </dgm:prSet>
      <dgm:spPr/>
    </dgm:pt>
    <dgm:pt modelId="{5C9A6D3F-A60E-824D-BE9D-101FFDBD0228}" type="pres">
      <dgm:prSet presAssocID="{3A7FDFEA-B88D-BA4D-B020-8A1FD99A14F1}" presName="rootComposite1" presStyleCnt="0"/>
      <dgm:spPr/>
    </dgm:pt>
    <dgm:pt modelId="{4F684E1F-BFF4-D747-8A63-044E14B37802}" type="pres">
      <dgm:prSet presAssocID="{3A7FDFEA-B88D-BA4D-B020-8A1FD99A14F1}" presName="rootText1" presStyleLbl="node0" presStyleIdx="0" presStyleCnt="1">
        <dgm:presLayoutVars>
          <dgm:chPref val="3"/>
        </dgm:presLayoutVars>
      </dgm:prSet>
      <dgm:spPr/>
    </dgm:pt>
    <dgm:pt modelId="{F41D4BC0-6064-8545-887A-8E76D6853A8A}" type="pres">
      <dgm:prSet presAssocID="{3A7FDFEA-B88D-BA4D-B020-8A1FD99A14F1}" presName="rootConnector1" presStyleLbl="node1" presStyleIdx="0" presStyleCnt="0"/>
      <dgm:spPr/>
    </dgm:pt>
    <dgm:pt modelId="{FB1F8EBB-2E46-544D-BACA-F302F5B9DF09}" type="pres">
      <dgm:prSet presAssocID="{3A7FDFEA-B88D-BA4D-B020-8A1FD99A14F1}" presName="hierChild2" presStyleCnt="0"/>
      <dgm:spPr/>
    </dgm:pt>
    <dgm:pt modelId="{81AB1890-7B6C-5743-B0A1-74C79FC80C5A}" type="pres">
      <dgm:prSet presAssocID="{50FF502E-4A65-DF46-986D-08073AA75C09}" presName="Name37" presStyleLbl="parChTrans1D2" presStyleIdx="0" presStyleCnt="4"/>
      <dgm:spPr/>
    </dgm:pt>
    <dgm:pt modelId="{8F6E4E99-03D2-FB48-A82F-63292EEFA8FA}" type="pres">
      <dgm:prSet presAssocID="{F9D06300-7A99-3442-B7AF-75871339BBD4}" presName="hierRoot2" presStyleCnt="0">
        <dgm:presLayoutVars>
          <dgm:hierBranch val="init"/>
        </dgm:presLayoutVars>
      </dgm:prSet>
      <dgm:spPr/>
    </dgm:pt>
    <dgm:pt modelId="{48B9C568-5319-C64D-BD17-F6DE04C8BDA4}" type="pres">
      <dgm:prSet presAssocID="{F9D06300-7A99-3442-B7AF-75871339BBD4}" presName="rootComposite" presStyleCnt="0"/>
      <dgm:spPr/>
    </dgm:pt>
    <dgm:pt modelId="{0876509F-A1CF-EB43-A81E-F0B79320DC54}" type="pres">
      <dgm:prSet presAssocID="{F9D06300-7A99-3442-B7AF-75871339BBD4}" presName="rootText" presStyleLbl="node2" presStyleIdx="0" presStyleCnt="4">
        <dgm:presLayoutVars>
          <dgm:chPref val="3"/>
        </dgm:presLayoutVars>
      </dgm:prSet>
      <dgm:spPr/>
    </dgm:pt>
    <dgm:pt modelId="{B91E093C-4ED9-454F-B04C-E7D762E39F9C}" type="pres">
      <dgm:prSet presAssocID="{F9D06300-7A99-3442-B7AF-75871339BBD4}" presName="rootConnector" presStyleLbl="node2" presStyleIdx="0" presStyleCnt="4"/>
      <dgm:spPr/>
    </dgm:pt>
    <dgm:pt modelId="{972C9C87-0C23-0447-9951-E545D0753E1E}" type="pres">
      <dgm:prSet presAssocID="{F9D06300-7A99-3442-B7AF-75871339BBD4}" presName="hierChild4" presStyleCnt="0"/>
      <dgm:spPr/>
    </dgm:pt>
    <dgm:pt modelId="{0F2A9477-846A-FE40-A068-EADE15AC89FC}" type="pres">
      <dgm:prSet presAssocID="{2AB4E6E5-2CB4-A643-AD1F-78E0381D242B}" presName="Name37" presStyleLbl="parChTrans1D3" presStyleIdx="0" presStyleCnt="1"/>
      <dgm:spPr/>
    </dgm:pt>
    <dgm:pt modelId="{FAA3EFFD-1434-7E4F-A676-2DE02EF9FCA1}" type="pres">
      <dgm:prSet presAssocID="{81A19D41-88FA-874C-9664-DB20FF17CE5B}" presName="hierRoot2" presStyleCnt="0">
        <dgm:presLayoutVars>
          <dgm:hierBranch val="init"/>
        </dgm:presLayoutVars>
      </dgm:prSet>
      <dgm:spPr/>
    </dgm:pt>
    <dgm:pt modelId="{A0C10E13-8075-884D-9C6A-3FC0EE32375C}" type="pres">
      <dgm:prSet presAssocID="{81A19D41-88FA-874C-9664-DB20FF17CE5B}" presName="rootComposite" presStyleCnt="0"/>
      <dgm:spPr/>
    </dgm:pt>
    <dgm:pt modelId="{84FCE1F5-5CA7-9842-BAB3-64EBD320C804}" type="pres">
      <dgm:prSet presAssocID="{81A19D41-88FA-874C-9664-DB20FF17CE5B}" presName="rootText" presStyleLbl="node3" presStyleIdx="0" presStyleCnt="1" custLinFactY="47222" custLinFactNeighborX="-2248" custLinFactNeighborY="100000">
        <dgm:presLayoutVars>
          <dgm:chPref val="3"/>
        </dgm:presLayoutVars>
      </dgm:prSet>
      <dgm:spPr/>
    </dgm:pt>
    <dgm:pt modelId="{BED9BEE1-BB81-E141-B17F-AAF24E04D56A}" type="pres">
      <dgm:prSet presAssocID="{81A19D41-88FA-874C-9664-DB20FF17CE5B}" presName="rootConnector" presStyleLbl="node3" presStyleIdx="0" presStyleCnt="1"/>
      <dgm:spPr/>
    </dgm:pt>
    <dgm:pt modelId="{2AC1EF1C-97E5-9142-849F-E138055067A7}" type="pres">
      <dgm:prSet presAssocID="{81A19D41-88FA-874C-9664-DB20FF17CE5B}" presName="hierChild4" presStyleCnt="0"/>
      <dgm:spPr/>
    </dgm:pt>
    <dgm:pt modelId="{32C54C1A-04A1-F844-9EAA-55FF2EBB1E50}" type="pres">
      <dgm:prSet presAssocID="{81A19D41-88FA-874C-9664-DB20FF17CE5B}" presName="hierChild5" presStyleCnt="0"/>
      <dgm:spPr/>
    </dgm:pt>
    <dgm:pt modelId="{37AB456F-3DF9-0446-9D65-57920BEC1BF6}" type="pres">
      <dgm:prSet presAssocID="{F9D06300-7A99-3442-B7AF-75871339BBD4}" presName="hierChild5" presStyleCnt="0"/>
      <dgm:spPr/>
    </dgm:pt>
    <dgm:pt modelId="{F91FC1D1-C9B4-4548-B408-FC556BD99627}" type="pres">
      <dgm:prSet presAssocID="{62A32A38-D5EE-9149-9D1C-74BF2082AC6A}" presName="Name37" presStyleLbl="parChTrans1D2" presStyleIdx="1" presStyleCnt="4"/>
      <dgm:spPr/>
    </dgm:pt>
    <dgm:pt modelId="{4D50D3B6-9A7B-DC41-8030-980E85D26CB3}" type="pres">
      <dgm:prSet presAssocID="{0FDBEEE3-BDC1-8E4F-A1F0-7F04A14507FE}" presName="hierRoot2" presStyleCnt="0">
        <dgm:presLayoutVars>
          <dgm:hierBranch val="init"/>
        </dgm:presLayoutVars>
      </dgm:prSet>
      <dgm:spPr/>
    </dgm:pt>
    <dgm:pt modelId="{F5A3959C-1EB3-A94F-8110-34E4413028D2}" type="pres">
      <dgm:prSet presAssocID="{0FDBEEE3-BDC1-8E4F-A1F0-7F04A14507FE}" presName="rootComposite" presStyleCnt="0"/>
      <dgm:spPr/>
    </dgm:pt>
    <dgm:pt modelId="{E7E4FD36-CBEF-EC43-902D-C7BB98BE67D1}" type="pres">
      <dgm:prSet presAssocID="{0FDBEEE3-BDC1-8E4F-A1F0-7F04A14507FE}" presName="rootText" presStyleLbl="node2" presStyleIdx="1" presStyleCnt="4">
        <dgm:presLayoutVars>
          <dgm:chPref val="3"/>
        </dgm:presLayoutVars>
      </dgm:prSet>
      <dgm:spPr/>
    </dgm:pt>
    <dgm:pt modelId="{B99FFC85-4C88-CA4C-9B33-EB5A6396B626}" type="pres">
      <dgm:prSet presAssocID="{0FDBEEE3-BDC1-8E4F-A1F0-7F04A14507FE}" presName="rootConnector" presStyleLbl="node2" presStyleIdx="1" presStyleCnt="4"/>
      <dgm:spPr/>
    </dgm:pt>
    <dgm:pt modelId="{1308CD41-49FE-D44B-8CE5-2D23E1DB1748}" type="pres">
      <dgm:prSet presAssocID="{0FDBEEE3-BDC1-8E4F-A1F0-7F04A14507FE}" presName="hierChild4" presStyleCnt="0"/>
      <dgm:spPr/>
    </dgm:pt>
    <dgm:pt modelId="{67D8375A-8066-8B4C-9AD3-141D07C565C2}" type="pres">
      <dgm:prSet presAssocID="{0FDBEEE3-BDC1-8E4F-A1F0-7F04A14507FE}" presName="hierChild5" presStyleCnt="0"/>
      <dgm:spPr/>
    </dgm:pt>
    <dgm:pt modelId="{99787D26-432B-3D49-8F5E-D019FB59C5FB}" type="pres">
      <dgm:prSet presAssocID="{F2979279-70A3-124E-A59C-0034A69437CA}" presName="Name37" presStyleLbl="parChTrans1D2" presStyleIdx="2" presStyleCnt="4"/>
      <dgm:spPr/>
    </dgm:pt>
    <dgm:pt modelId="{248FF6D3-13DB-C144-AA90-85D1668F805E}" type="pres">
      <dgm:prSet presAssocID="{8BFDFAB2-BA5F-DA44-80F2-8E9CEF2008E7}" presName="hierRoot2" presStyleCnt="0">
        <dgm:presLayoutVars>
          <dgm:hierBranch val="init"/>
        </dgm:presLayoutVars>
      </dgm:prSet>
      <dgm:spPr/>
    </dgm:pt>
    <dgm:pt modelId="{6613F9D1-192D-4342-B1F0-35395C409BDB}" type="pres">
      <dgm:prSet presAssocID="{8BFDFAB2-BA5F-DA44-80F2-8E9CEF2008E7}" presName="rootComposite" presStyleCnt="0"/>
      <dgm:spPr/>
    </dgm:pt>
    <dgm:pt modelId="{62EB365F-6757-A343-8B94-02802C86507F}" type="pres">
      <dgm:prSet presAssocID="{8BFDFAB2-BA5F-DA44-80F2-8E9CEF2008E7}" presName="rootText" presStyleLbl="node2" presStyleIdx="2" presStyleCnt="4">
        <dgm:presLayoutVars>
          <dgm:chPref val="3"/>
        </dgm:presLayoutVars>
      </dgm:prSet>
      <dgm:spPr/>
    </dgm:pt>
    <dgm:pt modelId="{BDBB671C-BF4C-9B4C-AB06-6E217D6EAC0D}" type="pres">
      <dgm:prSet presAssocID="{8BFDFAB2-BA5F-DA44-80F2-8E9CEF2008E7}" presName="rootConnector" presStyleLbl="node2" presStyleIdx="2" presStyleCnt="4"/>
      <dgm:spPr/>
    </dgm:pt>
    <dgm:pt modelId="{3B201195-11F8-F340-A982-B588582DCEB6}" type="pres">
      <dgm:prSet presAssocID="{8BFDFAB2-BA5F-DA44-80F2-8E9CEF2008E7}" presName="hierChild4" presStyleCnt="0"/>
      <dgm:spPr/>
    </dgm:pt>
    <dgm:pt modelId="{34BCF0AE-5848-CE4B-827D-ECAF22E461B6}" type="pres">
      <dgm:prSet presAssocID="{8BFDFAB2-BA5F-DA44-80F2-8E9CEF2008E7}" presName="hierChild5" presStyleCnt="0"/>
      <dgm:spPr/>
    </dgm:pt>
    <dgm:pt modelId="{550F044D-DA61-5E41-96B8-ADCCB252AB34}" type="pres">
      <dgm:prSet presAssocID="{751C274A-8362-9746-92B4-D8E9F2570F40}" presName="Name37" presStyleLbl="parChTrans1D2" presStyleIdx="3" presStyleCnt="4"/>
      <dgm:spPr/>
    </dgm:pt>
    <dgm:pt modelId="{CDD32412-69CD-8546-ABDC-D38314A4E773}" type="pres">
      <dgm:prSet presAssocID="{856DCA3D-5028-7F47-B072-EC8A65EB1DD9}" presName="hierRoot2" presStyleCnt="0">
        <dgm:presLayoutVars>
          <dgm:hierBranch val="init"/>
        </dgm:presLayoutVars>
      </dgm:prSet>
      <dgm:spPr/>
    </dgm:pt>
    <dgm:pt modelId="{E959422C-60E3-9B42-ADE6-93FA67B670B2}" type="pres">
      <dgm:prSet presAssocID="{856DCA3D-5028-7F47-B072-EC8A65EB1DD9}" presName="rootComposite" presStyleCnt="0"/>
      <dgm:spPr/>
    </dgm:pt>
    <dgm:pt modelId="{C183BF86-9B1C-F042-BBCF-E8A10FE9C714}" type="pres">
      <dgm:prSet presAssocID="{856DCA3D-5028-7F47-B072-EC8A65EB1DD9}" presName="rootText" presStyleLbl="node2" presStyleIdx="3" presStyleCnt="4">
        <dgm:presLayoutVars>
          <dgm:chPref val="3"/>
        </dgm:presLayoutVars>
      </dgm:prSet>
      <dgm:spPr/>
    </dgm:pt>
    <dgm:pt modelId="{6AC24241-EDD6-0149-81CB-069C4FB91AA6}" type="pres">
      <dgm:prSet presAssocID="{856DCA3D-5028-7F47-B072-EC8A65EB1DD9}" presName="rootConnector" presStyleLbl="node2" presStyleIdx="3" presStyleCnt="4"/>
      <dgm:spPr/>
    </dgm:pt>
    <dgm:pt modelId="{21F494B9-5A28-094B-BA9B-F3BFEAF5D5F1}" type="pres">
      <dgm:prSet presAssocID="{856DCA3D-5028-7F47-B072-EC8A65EB1DD9}" presName="hierChild4" presStyleCnt="0"/>
      <dgm:spPr/>
    </dgm:pt>
    <dgm:pt modelId="{E2E9B866-23EA-4D49-BBEC-193EEFF1412B}" type="pres">
      <dgm:prSet presAssocID="{856DCA3D-5028-7F47-B072-EC8A65EB1DD9}" presName="hierChild5" presStyleCnt="0"/>
      <dgm:spPr/>
    </dgm:pt>
    <dgm:pt modelId="{86ACB7B0-2976-144B-B8ED-7E8754A21501}" type="pres">
      <dgm:prSet presAssocID="{3A7FDFEA-B88D-BA4D-B020-8A1FD99A14F1}" presName="hierChild3" presStyleCnt="0"/>
      <dgm:spPr/>
    </dgm:pt>
  </dgm:ptLst>
  <dgm:cxnLst>
    <dgm:cxn modelId="{06BE980C-6C95-E24C-A07A-F3EA6C64E2AE}" type="presOf" srcId="{3B9E88BF-6AD9-9247-977E-F526F5B2B7FB}" destId="{4810763F-7904-9B4E-91B8-E509F50504BF}" srcOrd="0" destOrd="0" presId="urn:microsoft.com/office/officeart/2005/8/layout/orgChart1"/>
    <dgm:cxn modelId="{D3A90D19-3AEF-524E-8951-2EBBD8141F6C}" type="presOf" srcId="{3A7FDFEA-B88D-BA4D-B020-8A1FD99A14F1}" destId="{F41D4BC0-6064-8545-887A-8E76D6853A8A}" srcOrd="1" destOrd="0" presId="urn:microsoft.com/office/officeart/2005/8/layout/orgChart1"/>
    <dgm:cxn modelId="{AF9F7728-8844-1F48-8838-0C652555EF18}" srcId="{F9D06300-7A99-3442-B7AF-75871339BBD4}" destId="{81A19D41-88FA-874C-9664-DB20FF17CE5B}" srcOrd="0" destOrd="0" parTransId="{2AB4E6E5-2CB4-A643-AD1F-78E0381D242B}" sibTransId="{A34AA40C-0096-E14E-B4C9-10D98AC4887F}"/>
    <dgm:cxn modelId="{0B2DE628-E75F-2243-8C28-8650C2BB131A}" srcId="{3B9E88BF-6AD9-9247-977E-F526F5B2B7FB}" destId="{3A7FDFEA-B88D-BA4D-B020-8A1FD99A14F1}" srcOrd="0" destOrd="0" parTransId="{DFD402F7-B2BD-C046-AA30-597E9E037A8A}" sibTransId="{C0587CE4-5CF9-9A4E-B3B3-39F34F7455D9}"/>
    <dgm:cxn modelId="{ABB9062E-E97B-A646-BB8B-C9CC26F7D41E}" srcId="{3A7FDFEA-B88D-BA4D-B020-8A1FD99A14F1}" destId="{856DCA3D-5028-7F47-B072-EC8A65EB1DD9}" srcOrd="3" destOrd="0" parTransId="{751C274A-8362-9746-92B4-D8E9F2570F40}" sibTransId="{CEDE8660-5AAD-A048-A779-B11FF6F3568D}"/>
    <dgm:cxn modelId="{4EE1CA31-AB98-CF4E-A92E-CF6FDCD5FE78}" type="presOf" srcId="{3A7FDFEA-B88D-BA4D-B020-8A1FD99A14F1}" destId="{4F684E1F-BFF4-D747-8A63-044E14B37802}" srcOrd="0" destOrd="0" presId="urn:microsoft.com/office/officeart/2005/8/layout/orgChart1"/>
    <dgm:cxn modelId="{8A560E34-FEEF-9A43-85AB-9C3FC4A78EE5}" srcId="{3A7FDFEA-B88D-BA4D-B020-8A1FD99A14F1}" destId="{0FDBEEE3-BDC1-8E4F-A1F0-7F04A14507FE}" srcOrd="1" destOrd="0" parTransId="{62A32A38-D5EE-9149-9D1C-74BF2082AC6A}" sibTransId="{3DD03BDD-7138-EA43-851F-B606873A58E2}"/>
    <dgm:cxn modelId="{9CFE3C36-707C-3045-BECE-15791AE6C408}" type="presOf" srcId="{62A32A38-D5EE-9149-9D1C-74BF2082AC6A}" destId="{F91FC1D1-C9B4-4548-B408-FC556BD99627}" srcOrd="0" destOrd="0" presId="urn:microsoft.com/office/officeart/2005/8/layout/orgChart1"/>
    <dgm:cxn modelId="{01DF824C-FA7C-DE4E-8C23-AD1EF4AAAB55}" type="presOf" srcId="{50FF502E-4A65-DF46-986D-08073AA75C09}" destId="{81AB1890-7B6C-5743-B0A1-74C79FC80C5A}" srcOrd="0" destOrd="0" presId="urn:microsoft.com/office/officeart/2005/8/layout/orgChart1"/>
    <dgm:cxn modelId="{4564BA61-12C8-4449-9E21-829CD10F9C04}" type="presOf" srcId="{81A19D41-88FA-874C-9664-DB20FF17CE5B}" destId="{BED9BEE1-BB81-E141-B17F-AAF24E04D56A}" srcOrd="1" destOrd="0" presId="urn:microsoft.com/office/officeart/2005/8/layout/orgChart1"/>
    <dgm:cxn modelId="{55C96869-217A-2949-AB33-73741A4376DC}" type="presOf" srcId="{856DCA3D-5028-7F47-B072-EC8A65EB1DD9}" destId="{6AC24241-EDD6-0149-81CB-069C4FB91AA6}" srcOrd="1" destOrd="0" presId="urn:microsoft.com/office/officeart/2005/8/layout/orgChart1"/>
    <dgm:cxn modelId="{5CE2496D-AF00-CB47-A045-2AB9DCBE4A2B}" type="presOf" srcId="{0FDBEEE3-BDC1-8E4F-A1F0-7F04A14507FE}" destId="{E7E4FD36-CBEF-EC43-902D-C7BB98BE67D1}" srcOrd="0" destOrd="0" presId="urn:microsoft.com/office/officeart/2005/8/layout/orgChart1"/>
    <dgm:cxn modelId="{AB3DC481-86CA-6740-B000-A7681293EB67}" srcId="{3A7FDFEA-B88D-BA4D-B020-8A1FD99A14F1}" destId="{8BFDFAB2-BA5F-DA44-80F2-8E9CEF2008E7}" srcOrd="2" destOrd="0" parTransId="{F2979279-70A3-124E-A59C-0034A69437CA}" sibTransId="{95379B0B-2B07-FF4B-8627-CE74F4E11542}"/>
    <dgm:cxn modelId="{5B771A8B-1C19-6345-A2AD-71744F57E5BF}" type="presOf" srcId="{81A19D41-88FA-874C-9664-DB20FF17CE5B}" destId="{84FCE1F5-5CA7-9842-BAB3-64EBD320C804}" srcOrd="0" destOrd="0" presId="urn:microsoft.com/office/officeart/2005/8/layout/orgChart1"/>
    <dgm:cxn modelId="{441EC092-5F20-C142-BA8A-7FD9B545D163}" srcId="{3A7FDFEA-B88D-BA4D-B020-8A1FD99A14F1}" destId="{F9D06300-7A99-3442-B7AF-75871339BBD4}" srcOrd="0" destOrd="0" parTransId="{50FF502E-4A65-DF46-986D-08073AA75C09}" sibTransId="{DCC6E570-2041-BD43-830E-432DA5BA3CA4}"/>
    <dgm:cxn modelId="{2563399A-C4FB-A74A-B4CC-407EBFF1EFD3}" type="presOf" srcId="{F9D06300-7A99-3442-B7AF-75871339BBD4}" destId="{B91E093C-4ED9-454F-B04C-E7D762E39F9C}" srcOrd="1" destOrd="0" presId="urn:microsoft.com/office/officeart/2005/8/layout/orgChart1"/>
    <dgm:cxn modelId="{6485B1A5-3C38-D445-9211-A7712C89E89F}" type="presOf" srcId="{8BFDFAB2-BA5F-DA44-80F2-8E9CEF2008E7}" destId="{62EB365F-6757-A343-8B94-02802C86507F}" srcOrd="0" destOrd="0" presId="urn:microsoft.com/office/officeart/2005/8/layout/orgChart1"/>
    <dgm:cxn modelId="{32C899A8-CC90-6041-9AD3-EA482D2AFDC6}" type="presOf" srcId="{856DCA3D-5028-7F47-B072-EC8A65EB1DD9}" destId="{C183BF86-9B1C-F042-BBCF-E8A10FE9C714}" srcOrd="0" destOrd="0" presId="urn:microsoft.com/office/officeart/2005/8/layout/orgChart1"/>
    <dgm:cxn modelId="{DA9E50B9-2FA8-4D47-A793-DE5925C973F6}" type="presOf" srcId="{8BFDFAB2-BA5F-DA44-80F2-8E9CEF2008E7}" destId="{BDBB671C-BF4C-9B4C-AB06-6E217D6EAC0D}" srcOrd="1" destOrd="0" presId="urn:microsoft.com/office/officeart/2005/8/layout/orgChart1"/>
    <dgm:cxn modelId="{A0F227C7-29B1-C345-AA0F-B183F0C7CC07}" type="presOf" srcId="{2AB4E6E5-2CB4-A643-AD1F-78E0381D242B}" destId="{0F2A9477-846A-FE40-A068-EADE15AC89FC}" srcOrd="0" destOrd="0" presId="urn:microsoft.com/office/officeart/2005/8/layout/orgChart1"/>
    <dgm:cxn modelId="{6575F5D2-6E77-1A4D-BC41-21930B7DF8EE}" type="presOf" srcId="{F2979279-70A3-124E-A59C-0034A69437CA}" destId="{99787D26-432B-3D49-8F5E-D019FB59C5FB}" srcOrd="0" destOrd="0" presId="urn:microsoft.com/office/officeart/2005/8/layout/orgChart1"/>
    <dgm:cxn modelId="{4FE7B9D3-AA64-D843-A605-B22D03C19CC7}" type="presOf" srcId="{751C274A-8362-9746-92B4-D8E9F2570F40}" destId="{550F044D-DA61-5E41-96B8-ADCCB252AB34}" srcOrd="0" destOrd="0" presId="urn:microsoft.com/office/officeart/2005/8/layout/orgChart1"/>
    <dgm:cxn modelId="{D8ABBFE2-85BC-B74F-A98C-1E888FAFD0F0}" type="presOf" srcId="{F9D06300-7A99-3442-B7AF-75871339BBD4}" destId="{0876509F-A1CF-EB43-A81E-F0B79320DC54}" srcOrd="0" destOrd="0" presId="urn:microsoft.com/office/officeart/2005/8/layout/orgChart1"/>
    <dgm:cxn modelId="{7C9A36F3-42F8-AD45-A5A8-906681303D68}" type="presOf" srcId="{0FDBEEE3-BDC1-8E4F-A1F0-7F04A14507FE}" destId="{B99FFC85-4C88-CA4C-9B33-EB5A6396B626}" srcOrd="1" destOrd="0" presId="urn:microsoft.com/office/officeart/2005/8/layout/orgChart1"/>
    <dgm:cxn modelId="{3C14470C-89A1-6A4D-BBC7-D03C932CE8B0}" type="presParOf" srcId="{4810763F-7904-9B4E-91B8-E509F50504BF}" destId="{8688F6E1-07F5-9B48-A079-0E2739FF804B}" srcOrd="0" destOrd="0" presId="urn:microsoft.com/office/officeart/2005/8/layout/orgChart1"/>
    <dgm:cxn modelId="{0DDA0FF5-A704-7B40-85DA-686FDDD8F921}" type="presParOf" srcId="{8688F6E1-07F5-9B48-A079-0E2739FF804B}" destId="{5C9A6D3F-A60E-824D-BE9D-101FFDBD0228}" srcOrd="0" destOrd="0" presId="urn:microsoft.com/office/officeart/2005/8/layout/orgChart1"/>
    <dgm:cxn modelId="{31AB6688-8D0A-4144-A176-6F0DB1F1FF97}" type="presParOf" srcId="{5C9A6D3F-A60E-824D-BE9D-101FFDBD0228}" destId="{4F684E1F-BFF4-D747-8A63-044E14B37802}" srcOrd="0" destOrd="0" presId="urn:microsoft.com/office/officeart/2005/8/layout/orgChart1"/>
    <dgm:cxn modelId="{C684789E-F906-204F-8423-8F0F61305DD7}" type="presParOf" srcId="{5C9A6D3F-A60E-824D-BE9D-101FFDBD0228}" destId="{F41D4BC0-6064-8545-887A-8E76D6853A8A}" srcOrd="1" destOrd="0" presId="urn:microsoft.com/office/officeart/2005/8/layout/orgChart1"/>
    <dgm:cxn modelId="{7F842223-FB69-F44D-9816-45D59956E2D1}" type="presParOf" srcId="{8688F6E1-07F5-9B48-A079-0E2739FF804B}" destId="{FB1F8EBB-2E46-544D-BACA-F302F5B9DF09}" srcOrd="1" destOrd="0" presId="urn:microsoft.com/office/officeart/2005/8/layout/orgChart1"/>
    <dgm:cxn modelId="{D7882EAA-5D80-1448-92B6-36C95E691E69}" type="presParOf" srcId="{FB1F8EBB-2E46-544D-BACA-F302F5B9DF09}" destId="{81AB1890-7B6C-5743-B0A1-74C79FC80C5A}" srcOrd="0" destOrd="0" presId="urn:microsoft.com/office/officeart/2005/8/layout/orgChart1"/>
    <dgm:cxn modelId="{0BC9584F-DBE8-2A47-B2AC-90D9790A9795}" type="presParOf" srcId="{FB1F8EBB-2E46-544D-BACA-F302F5B9DF09}" destId="{8F6E4E99-03D2-FB48-A82F-63292EEFA8FA}" srcOrd="1" destOrd="0" presId="urn:microsoft.com/office/officeart/2005/8/layout/orgChart1"/>
    <dgm:cxn modelId="{B3698303-0402-1A41-B550-6F6CA257E4F2}" type="presParOf" srcId="{8F6E4E99-03D2-FB48-A82F-63292EEFA8FA}" destId="{48B9C568-5319-C64D-BD17-F6DE04C8BDA4}" srcOrd="0" destOrd="0" presId="urn:microsoft.com/office/officeart/2005/8/layout/orgChart1"/>
    <dgm:cxn modelId="{F667748E-BE87-8949-8D29-3CC0887E9121}" type="presParOf" srcId="{48B9C568-5319-C64D-BD17-F6DE04C8BDA4}" destId="{0876509F-A1CF-EB43-A81E-F0B79320DC54}" srcOrd="0" destOrd="0" presId="urn:microsoft.com/office/officeart/2005/8/layout/orgChart1"/>
    <dgm:cxn modelId="{3721EC95-C622-3442-8196-4FEB7EB90CFB}" type="presParOf" srcId="{48B9C568-5319-C64D-BD17-F6DE04C8BDA4}" destId="{B91E093C-4ED9-454F-B04C-E7D762E39F9C}" srcOrd="1" destOrd="0" presId="urn:microsoft.com/office/officeart/2005/8/layout/orgChart1"/>
    <dgm:cxn modelId="{6BF5C54A-538F-934A-83E1-FF9D832D4590}" type="presParOf" srcId="{8F6E4E99-03D2-FB48-A82F-63292EEFA8FA}" destId="{972C9C87-0C23-0447-9951-E545D0753E1E}" srcOrd="1" destOrd="0" presId="urn:microsoft.com/office/officeart/2005/8/layout/orgChart1"/>
    <dgm:cxn modelId="{E91C6DD9-3FEF-9F44-A0F8-A2F6F1F56830}" type="presParOf" srcId="{972C9C87-0C23-0447-9951-E545D0753E1E}" destId="{0F2A9477-846A-FE40-A068-EADE15AC89FC}" srcOrd="0" destOrd="0" presId="urn:microsoft.com/office/officeart/2005/8/layout/orgChart1"/>
    <dgm:cxn modelId="{003D22FD-0B51-4641-ABC0-5A7CB3D6122C}" type="presParOf" srcId="{972C9C87-0C23-0447-9951-E545D0753E1E}" destId="{FAA3EFFD-1434-7E4F-A676-2DE02EF9FCA1}" srcOrd="1" destOrd="0" presId="urn:microsoft.com/office/officeart/2005/8/layout/orgChart1"/>
    <dgm:cxn modelId="{06FDBC4D-2374-694D-9FA5-705A99024D92}" type="presParOf" srcId="{FAA3EFFD-1434-7E4F-A676-2DE02EF9FCA1}" destId="{A0C10E13-8075-884D-9C6A-3FC0EE32375C}" srcOrd="0" destOrd="0" presId="urn:microsoft.com/office/officeart/2005/8/layout/orgChart1"/>
    <dgm:cxn modelId="{182499FB-DD27-9B4F-B2BE-67F89FCE0A34}" type="presParOf" srcId="{A0C10E13-8075-884D-9C6A-3FC0EE32375C}" destId="{84FCE1F5-5CA7-9842-BAB3-64EBD320C804}" srcOrd="0" destOrd="0" presId="urn:microsoft.com/office/officeart/2005/8/layout/orgChart1"/>
    <dgm:cxn modelId="{FF1C87D3-DAAA-F24F-950F-E9B5FDED0D5F}" type="presParOf" srcId="{A0C10E13-8075-884D-9C6A-3FC0EE32375C}" destId="{BED9BEE1-BB81-E141-B17F-AAF24E04D56A}" srcOrd="1" destOrd="0" presId="urn:microsoft.com/office/officeart/2005/8/layout/orgChart1"/>
    <dgm:cxn modelId="{BF4FE26B-1D39-E645-936A-958138C68A94}" type="presParOf" srcId="{FAA3EFFD-1434-7E4F-A676-2DE02EF9FCA1}" destId="{2AC1EF1C-97E5-9142-849F-E138055067A7}" srcOrd="1" destOrd="0" presId="urn:microsoft.com/office/officeart/2005/8/layout/orgChart1"/>
    <dgm:cxn modelId="{3C44677E-15D6-1E46-A789-F05D3F5FC7ED}" type="presParOf" srcId="{FAA3EFFD-1434-7E4F-A676-2DE02EF9FCA1}" destId="{32C54C1A-04A1-F844-9EAA-55FF2EBB1E50}" srcOrd="2" destOrd="0" presId="urn:microsoft.com/office/officeart/2005/8/layout/orgChart1"/>
    <dgm:cxn modelId="{0A5920AF-BA55-684B-94FE-CBBA51BD8DAB}" type="presParOf" srcId="{8F6E4E99-03D2-FB48-A82F-63292EEFA8FA}" destId="{37AB456F-3DF9-0446-9D65-57920BEC1BF6}" srcOrd="2" destOrd="0" presId="urn:microsoft.com/office/officeart/2005/8/layout/orgChart1"/>
    <dgm:cxn modelId="{74183840-0D43-BF45-8D58-D78BC86D9DB1}" type="presParOf" srcId="{FB1F8EBB-2E46-544D-BACA-F302F5B9DF09}" destId="{F91FC1D1-C9B4-4548-B408-FC556BD99627}" srcOrd="2" destOrd="0" presId="urn:microsoft.com/office/officeart/2005/8/layout/orgChart1"/>
    <dgm:cxn modelId="{69001E9E-D7D9-304C-8FA7-E01A843FF53A}" type="presParOf" srcId="{FB1F8EBB-2E46-544D-BACA-F302F5B9DF09}" destId="{4D50D3B6-9A7B-DC41-8030-980E85D26CB3}" srcOrd="3" destOrd="0" presId="urn:microsoft.com/office/officeart/2005/8/layout/orgChart1"/>
    <dgm:cxn modelId="{5D6459C7-954B-D648-8229-2834DCF50E29}" type="presParOf" srcId="{4D50D3B6-9A7B-DC41-8030-980E85D26CB3}" destId="{F5A3959C-1EB3-A94F-8110-34E4413028D2}" srcOrd="0" destOrd="0" presId="urn:microsoft.com/office/officeart/2005/8/layout/orgChart1"/>
    <dgm:cxn modelId="{48E1A2AC-D83D-4C40-8CE7-187878819B16}" type="presParOf" srcId="{F5A3959C-1EB3-A94F-8110-34E4413028D2}" destId="{E7E4FD36-CBEF-EC43-902D-C7BB98BE67D1}" srcOrd="0" destOrd="0" presId="urn:microsoft.com/office/officeart/2005/8/layout/orgChart1"/>
    <dgm:cxn modelId="{49425728-AD29-9E4C-8D8F-07A9BA8EC6E5}" type="presParOf" srcId="{F5A3959C-1EB3-A94F-8110-34E4413028D2}" destId="{B99FFC85-4C88-CA4C-9B33-EB5A6396B626}" srcOrd="1" destOrd="0" presId="urn:microsoft.com/office/officeart/2005/8/layout/orgChart1"/>
    <dgm:cxn modelId="{42024269-7BA9-9640-8844-A6B79D6AC175}" type="presParOf" srcId="{4D50D3B6-9A7B-DC41-8030-980E85D26CB3}" destId="{1308CD41-49FE-D44B-8CE5-2D23E1DB1748}" srcOrd="1" destOrd="0" presId="urn:microsoft.com/office/officeart/2005/8/layout/orgChart1"/>
    <dgm:cxn modelId="{44C4B73D-C133-7745-8643-934A764CAC66}" type="presParOf" srcId="{4D50D3B6-9A7B-DC41-8030-980E85D26CB3}" destId="{67D8375A-8066-8B4C-9AD3-141D07C565C2}" srcOrd="2" destOrd="0" presId="urn:microsoft.com/office/officeart/2005/8/layout/orgChart1"/>
    <dgm:cxn modelId="{55A3781C-8312-DD4D-953B-CAB535438D2E}" type="presParOf" srcId="{FB1F8EBB-2E46-544D-BACA-F302F5B9DF09}" destId="{99787D26-432B-3D49-8F5E-D019FB59C5FB}" srcOrd="4" destOrd="0" presId="urn:microsoft.com/office/officeart/2005/8/layout/orgChart1"/>
    <dgm:cxn modelId="{4DBB3F97-D44A-B540-97FB-CA2B9AD8C944}" type="presParOf" srcId="{FB1F8EBB-2E46-544D-BACA-F302F5B9DF09}" destId="{248FF6D3-13DB-C144-AA90-85D1668F805E}" srcOrd="5" destOrd="0" presId="urn:microsoft.com/office/officeart/2005/8/layout/orgChart1"/>
    <dgm:cxn modelId="{48D9A6F9-60BC-EC41-98F0-699B0F6FFE54}" type="presParOf" srcId="{248FF6D3-13DB-C144-AA90-85D1668F805E}" destId="{6613F9D1-192D-4342-B1F0-35395C409BDB}" srcOrd="0" destOrd="0" presId="urn:microsoft.com/office/officeart/2005/8/layout/orgChart1"/>
    <dgm:cxn modelId="{8DB3F87B-6FDA-9C4C-9A65-A0986AA83444}" type="presParOf" srcId="{6613F9D1-192D-4342-B1F0-35395C409BDB}" destId="{62EB365F-6757-A343-8B94-02802C86507F}" srcOrd="0" destOrd="0" presId="urn:microsoft.com/office/officeart/2005/8/layout/orgChart1"/>
    <dgm:cxn modelId="{B6F072C5-5B80-E049-9EBF-4353C16BD561}" type="presParOf" srcId="{6613F9D1-192D-4342-B1F0-35395C409BDB}" destId="{BDBB671C-BF4C-9B4C-AB06-6E217D6EAC0D}" srcOrd="1" destOrd="0" presId="urn:microsoft.com/office/officeart/2005/8/layout/orgChart1"/>
    <dgm:cxn modelId="{C4074AEB-6438-784D-9CA8-309984FD6C40}" type="presParOf" srcId="{248FF6D3-13DB-C144-AA90-85D1668F805E}" destId="{3B201195-11F8-F340-A982-B588582DCEB6}" srcOrd="1" destOrd="0" presId="urn:microsoft.com/office/officeart/2005/8/layout/orgChart1"/>
    <dgm:cxn modelId="{EAFE6879-90BE-8C40-A342-D9AB539E2578}" type="presParOf" srcId="{248FF6D3-13DB-C144-AA90-85D1668F805E}" destId="{34BCF0AE-5848-CE4B-827D-ECAF22E461B6}" srcOrd="2" destOrd="0" presId="urn:microsoft.com/office/officeart/2005/8/layout/orgChart1"/>
    <dgm:cxn modelId="{D9E25550-BBC2-314A-95C1-415E4F7F5CD6}" type="presParOf" srcId="{FB1F8EBB-2E46-544D-BACA-F302F5B9DF09}" destId="{550F044D-DA61-5E41-96B8-ADCCB252AB34}" srcOrd="6" destOrd="0" presId="urn:microsoft.com/office/officeart/2005/8/layout/orgChart1"/>
    <dgm:cxn modelId="{DFB9BA07-48AC-8D49-A4A4-DD540430CFE0}" type="presParOf" srcId="{FB1F8EBB-2E46-544D-BACA-F302F5B9DF09}" destId="{CDD32412-69CD-8546-ABDC-D38314A4E773}" srcOrd="7" destOrd="0" presId="urn:microsoft.com/office/officeart/2005/8/layout/orgChart1"/>
    <dgm:cxn modelId="{9B273B02-E677-6D46-8EBA-FC434FDD6C7D}" type="presParOf" srcId="{CDD32412-69CD-8546-ABDC-D38314A4E773}" destId="{E959422C-60E3-9B42-ADE6-93FA67B670B2}" srcOrd="0" destOrd="0" presId="urn:microsoft.com/office/officeart/2005/8/layout/orgChart1"/>
    <dgm:cxn modelId="{0722F3E7-545C-1F47-B56A-B041FC21F10E}" type="presParOf" srcId="{E959422C-60E3-9B42-ADE6-93FA67B670B2}" destId="{C183BF86-9B1C-F042-BBCF-E8A10FE9C714}" srcOrd="0" destOrd="0" presId="urn:microsoft.com/office/officeart/2005/8/layout/orgChart1"/>
    <dgm:cxn modelId="{7837BF78-5FC5-2C4A-A09A-9B08ABA45693}" type="presParOf" srcId="{E959422C-60E3-9B42-ADE6-93FA67B670B2}" destId="{6AC24241-EDD6-0149-81CB-069C4FB91AA6}" srcOrd="1" destOrd="0" presId="urn:microsoft.com/office/officeart/2005/8/layout/orgChart1"/>
    <dgm:cxn modelId="{095CCB23-A72B-CE46-ACA5-245D8932B475}" type="presParOf" srcId="{CDD32412-69CD-8546-ABDC-D38314A4E773}" destId="{21F494B9-5A28-094B-BA9B-F3BFEAF5D5F1}" srcOrd="1" destOrd="0" presId="urn:microsoft.com/office/officeart/2005/8/layout/orgChart1"/>
    <dgm:cxn modelId="{A32926F5-F177-364D-9428-FD17E7E4E137}" type="presParOf" srcId="{CDD32412-69CD-8546-ABDC-D38314A4E773}" destId="{E2E9B866-23EA-4D49-BBEC-193EEFF1412B}" srcOrd="2" destOrd="0" presId="urn:microsoft.com/office/officeart/2005/8/layout/orgChart1"/>
    <dgm:cxn modelId="{4AA613A0-703D-C946-AC66-89FC6E5B7300}" type="presParOf" srcId="{8688F6E1-07F5-9B48-A079-0E2739FF804B}" destId="{86ACB7B0-2976-144B-B8ED-7E8754A21501}"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09A73F-C8E2-6944-A0FC-E294093742D6}"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GB"/>
        </a:p>
      </dgm:t>
    </dgm:pt>
    <dgm:pt modelId="{A7224D64-6259-E645-91E5-BF13322E46F3}">
      <dgm:prSet phldrT="[Text]"/>
      <dgm:spPr>
        <a:solidFill>
          <a:schemeClr val="accent6"/>
        </a:solidFill>
      </dgm:spPr>
      <dgm:t>
        <a:bodyPr/>
        <a:lstStyle/>
        <a:p>
          <a:r>
            <a:rPr lang="en-GB" dirty="0"/>
            <a:t>I. Business Understanding</a:t>
          </a:r>
        </a:p>
      </dgm:t>
    </dgm:pt>
    <dgm:pt modelId="{9B0061B8-D788-DF45-A36C-03AAC0CB99FE}" type="parTrans" cxnId="{C4A1DA9F-D1EC-F143-9F1D-234920202288}">
      <dgm:prSet/>
      <dgm:spPr/>
      <dgm:t>
        <a:bodyPr/>
        <a:lstStyle/>
        <a:p>
          <a:endParaRPr lang="en-GB"/>
        </a:p>
      </dgm:t>
    </dgm:pt>
    <dgm:pt modelId="{B7FE2DE0-8ACD-E643-86AD-F9B8DE1675B6}" type="sibTrans" cxnId="{C4A1DA9F-D1EC-F143-9F1D-234920202288}">
      <dgm:prSet/>
      <dgm:spPr/>
      <dgm:t>
        <a:bodyPr/>
        <a:lstStyle/>
        <a:p>
          <a:endParaRPr lang="en-GB"/>
        </a:p>
      </dgm:t>
    </dgm:pt>
    <dgm:pt modelId="{E67AE1E5-66F6-8446-874D-408D3814C071}">
      <dgm:prSet phldrT="[Text]"/>
      <dgm:spPr>
        <a:solidFill>
          <a:schemeClr val="accent6"/>
        </a:solidFill>
      </dgm:spPr>
      <dgm:t>
        <a:bodyPr/>
        <a:lstStyle/>
        <a:p>
          <a:r>
            <a:rPr lang="en-GB" dirty="0"/>
            <a:t>II. Data Preparation and Understanding</a:t>
          </a:r>
        </a:p>
      </dgm:t>
    </dgm:pt>
    <dgm:pt modelId="{9D5D0D7A-AFCF-5E41-940F-FEC78CB9A268}" type="parTrans" cxnId="{BC66A843-8122-004C-9FF8-087D113551CA}">
      <dgm:prSet/>
      <dgm:spPr/>
      <dgm:t>
        <a:bodyPr/>
        <a:lstStyle/>
        <a:p>
          <a:endParaRPr lang="en-GB"/>
        </a:p>
      </dgm:t>
    </dgm:pt>
    <dgm:pt modelId="{B072BB7C-CDF7-CE4D-8BFD-7AC89D94D9AC}" type="sibTrans" cxnId="{BC66A843-8122-004C-9FF8-087D113551CA}">
      <dgm:prSet/>
      <dgm:spPr/>
      <dgm:t>
        <a:bodyPr/>
        <a:lstStyle/>
        <a:p>
          <a:endParaRPr lang="en-GB"/>
        </a:p>
      </dgm:t>
    </dgm:pt>
    <dgm:pt modelId="{065CF71E-B1FB-4445-8F93-BE2A63ED6E9C}">
      <dgm:prSet phldrT="[Text]"/>
      <dgm:spPr>
        <a:solidFill>
          <a:schemeClr val="accent6"/>
        </a:solidFill>
      </dgm:spPr>
      <dgm:t>
        <a:bodyPr/>
        <a:lstStyle/>
        <a:p>
          <a:r>
            <a:rPr lang="en-US" noProof="0" dirty="0"/>
            <a:t>III. Modeling</a:t>
          </a:r>
        </a:p>
      </dgm:t>
    </dgm:pt>
    <dgm:pt modelId="{BEEAA5CE-9B78-BF45-9B36-8AC9BF71310D}" type="parTrans" cxnId="{D50F7DC7-825D-AE48-B1BC-8FE9F69EFEE3}">
      <dgm:prSet/>
      <dgm:spPr/>
      <dgm:t>
        <a:bodyPr/>
        <a:lstStyle/>
        <a:p>
          <a:endParaRPr lang="en-GB"/>
        </a:p>
      </dgm:t>
    </dgm:pt>
    <dgm:pt modelId="{B7FC1FA6-5857-A54E-BC29-E42B10A53CCD}" type="sibTrans" cxnId="{D50F7DC7-825D-AE48-B1BC-8FE9F69EFEE3}">
      <dgm:prSet/>
      <dgm:spPr/>
      <dgm:t>
        <a:bodyPr/>
        <a:lstStyle/>
        <a:p>
          <a:endParaRPr lang="en-GB"/>
        </a:p>
      </dgm:t>
    </dgm:pt>
    <dgm:pt modelId="{42EF0485-43F6-D64C-8B3D-2E5104B2747A}">
      <dgm:prSet phldrT="[Text]"/>
      <dgm:spPr>
        <a:solidFill>
          <a:schemeClr val="accent6"/>
        </a:solidFill>
      </dgm:spPr>
      <dgm:t>
        <a:bodyPr/>
        <a:lstStyle/>
        <a:p>
          <a:r>
            <a:rPr lang="en-GB" dirty="0"/>
            <a:t>IV. Deployment</a:t>
          </a:r>
        </a:p>
      </dgm:t>
    </dgm:pt>
    <dgm:pt modelId="{579568AD-2D89-5B49-9F24-FFDA5A69C537}" type="parTrans" cxnId="{15E7A280-F888-4A49-9698-902C07B31573}">
      <dgm:prSet/>
      <dgm:spPr/>
      <dgm:t>
        <a:bodyPr/>
        <a:lstStyle/>
        <a:p>
          <a:endParaRPr lang="en-GB"/>
        </a:p>
      </dgm:t>
    </dgm:pt>
    <dgm:pt modelId="{403B57DC-F65A-4B4C-A3F6-A4C8271D0443}" type="sibTrans" cxnId="{15E7A280-F888-4A49-9698-902C07B31573}">
      <dgm:prSet/>
      <dgm:spPr/>
      <dgm:t>
        <a:bodyPr/>
        <a:lstStyle/>
        <a:p>
          <a:endParaRPr lang="en-GB"/>
        </a:p>
      </dgm:t>
    </dgm:pt>
    <dgm:pt modelId="{5FA49326-F9E2-A24D-A484-D0413CDCA14F}">
      <dgm:prSet phldrT="[Text]"/>
      <dgm:spPr>
        <a:solidFill>
          <a:schemeClr val="accent6"/>
        </a:solidFill>
      </dgm:spPr>
      <dgm:t>
        <a:bodyPr/>
        <a:lstStyle/>
        <a:p>
          <a:r>
            <a:rPr lang="en-GB" dirty="0"/>
            <a:t>V. Monitoring</a:t>
          </a:r>
        </a:p>
      </dgm:t>
    </dgm:pt>
    <dgm:pt modelId="{016FE123-9B4F-ED48-93C2-E80F108B10B0}" type="parTrans" cxnId="{06890B41-A3AF-9B4F-A89F-EF7898D9C408}">
      <dgm:prSet/>
      <dgm:spPr/>
      <dgm:t>
        <a:bodyPr/>
        <a:lstStyle/>
        <a:p>
          <a:endParaRPr lang="en-GB"/>
        </a:p>
      </dgm:t>
    </dgm:pt>
    <dgm:pt modelId="{4154D1EF-A734-2045-BFC2-6D7E55E87744}" type="sibTrans" cxnId="{06890B41-A3AF-9B4F-A89F-EF7898D9C408}">
      <dgm:prSet/>
      <dgm:spPr/>
      <dgm:t>
        <a:bodyPr/>
        <a:lstStyle/>
        <a:p>
          <a:endParaRPr lang="en-GB"/>
        </a:p>
      </dgm:t>
    </dgm:pt>
    <dgm:pt modelId="{2E1B5B44-A970-8E46-AB8E-E277AA3E6C49}" type="pres">
      <dgm:prSet presAssocID="{F609A73F-C8E2-6944-A0FC-E294093742D6}" presName="cycle" presStyleCnt="0">
        <dgm:presLayoutVars>
          <dgm:dir/>
          <dgm:resizeHandles val="exact"/>
        </dgm:presLayoutVars>
      </dgm:prSet>
      <dgm:spPr/>
    </dgm:pt>
    <dgm:pt modelId="{0FC960B9-CCE5-B141-8EAB-5311B7AAD082}" type="pres">
      <dgm:prSet presAssocID="{A7224D64-6259-E645-91E5-BF13322E46F3}" presName="node" presStyleLbl="node1" presStyleIdx="0" presStyleCnt="5">
        <dgm:presLayoutVars>
          <dgm:bulletEnabled val="1"/>
        </dgm:presLayoutVars>
      </dgm:prSet>
      <dgm:spPr/>
    </dgm:pt>
    <dgm:pt modelId="{9F51F3AA-09BB-8B47-BDC5-B04FE276A46D}" type="pres">
      <dgm:prSet presAssocID="{B7FE2DE0-8ACD-E643-86AD-F9B8DE1675B6}" presName="sibTrans" presStyleLbl="sibTrans2D1" presStyleIdx="0" presStyleCnt="5"/>
      <dgm:spPr/>
    </dgm:pt>
    <dgm:pt modelId="{1AF52913-007E-DC4A-8DC1-7DC29FD13586}" type="pres">
      <dgm:prSet presAssocID="{B7FE2DE0-8ACD-E643-86AD-F9B8DE1675B6}" presName="connectorText" presStyleLbl="sibTrans2D1" presStyleIdx="0" presStyleCnt="5"/>
      <dgm:spPr/>
    </dgm:pt>
    <dgm:pt modelId="{6E1E9C78-FD78-DE44-8322-11650CE27835}" type="pres">
      <dgm:prSet presAssocID="{E67AE1E5-66F6-8446-874D-408D3814C071}" presName="node" presStyleLbl="node1" presStyleIdx="1" presStyleCnt="5">
        <dgm:presLayoutVars>
          <dgm:bulletEnabled val="1"/>
        </dgm:presLayoutVars>
      </dgm:prSet>
      <dgm:spPr/>
    </dgm:pt>
    <dgm:pt modelId="{7C85C215-3617-6047-8140-8FFBBF3C8E9C}" type="pres">
      <dgm:prSet presAssocID="{B072BB7C-CDF7-CE4D-8BFD-7AC89D94D9AC}" presName="sibTrans" presStyleLbl="sibTrans2D1" presStyleIdx="1" presStyleCnt="5"/>
      <dgm:spPr/>
    </dgm:pt>
    <dgm:pt modelId="{11E8525D-5B8F-D746-B52E-C340F9F69DE0}" type="pres">
      <dgm:prSet presAssocID="{B072BB7C-CDF7-CE4D-8BFD-7AC89D94D9AC}" presName="connectorText" presStyleLbl="sibTrans2D1" presStyleIdx="1" presStyleCnt="5"/>
      <dgm:spPr/>
    </dgm:pt>
    <dgm:pt modelId="{1EB104F3-48ED-C642-B590-BF3B8C436740}" type="pres">
      <dgm:prSet presAssocID="{065CF71E-B1FB-4445-8F93-BE2A63ED6E9C}" presName="node" presStyleLbl="node1" presStyleIdx="2" presStyleCnt="5">
        <dgm:presLayoutVars>
          <dgm:bulletEnabled val="1"/>
        </dgm:presLayoutVars>
      </dgm:prSet>
      <dgm:spPr/>
    </dgm:pt>
    <dgm:pt modelId="{85E2DBC1-AB6F-C84F-961B-6BBAAF520636}" type="pres">
      <dgm:prSet presAssocID="{B7FC1FA6-5857-A54E-BC29-E42B10A53CCD}" presName="sibTrans" presStyleLbl="sibTrans2D1" presStyleIdx="2" presStyleCnt="5"/>
      <dgm:spPr/>
    </dgm:pt>
    <dgm:pt modelId="{A47ECFBA-F145-8D42-950F-05999B28615E}" type="pres">
      <dgm:prSet presAssocID="{B7FC1FA6-5857-A54E-BC29-E42B10A53CCD}" presName="connectorText" presStyleLbl="sibTrans2D1" presStyleIdx="2" presStyleCnt="5"/>
      <dgm:spPr/>
    </dgm:pt>
    <dgm:pt modelId="{C836A6C3-CE14-CE4E-A62E-7C3E9D803C4D}" type="pres">
      <dgm:prSet presAssocID="{42EF0485-43F6-D64C-8B3D-2E5104B2747A}" presName="node" presStyleLbl="node1" presStyleIdx="3" presStyleCnt="5">
        <dgm:presLayoutVars>
          <dgm:bulletEnabled val="1"/>
        </dgm:presLayoutVars>
      </dgm:prSet>
      <dgm:spPr/>
    </dgm:pt>
    <dgm:pt modelId="{08314F1F-FA5E-8B4D-9CFC-5DE800489AD4}" type="pres">
      <dgm:prSet presAssocID="{403B57DC-F65A-4B4C-A3F6-A4C8271D0443}" presName="sibTrans" presStyleLbl="sibTrans2D1" presStyleIdx="3" presStyleCnt="5"/>
      <dgm:spPr/>
    </dgm:pt>
    <dgm:pt modelId="{C4A30B14-402C-7146-A3CD-0FFA131D889F}" type="pres">
      <dgm:prSet presAssocID="{403B57DC-F65A-4B4C-A3F6-A4C8271D0443}" presName="connectorText" presStyleLbl="sibTrans2D1" presStyleIdx="3" presStyleCnt="5"/>
      <dgm:spPr/>
    </dgm:pt>
    <dgm:pt modelId="{48DA3B3C-9307-2C4F-A447-3FAABCB49380}" type="pres">
      <dgm:prSet presAssocID="{5FA49326-F9E2-A24D-A484-D0413CDCA14F}" presName="node" presStyleLbl="node1" presStyleIdx="4" presStyleCnt="5">
        <dgm:presLayoutVars>
          <dgm:bulletEnabled val="1"/>
        </dgm:presLayoutVars>
      </dgm:prSet>
      <dgm:spPr/>
    </dgm:pt>
    <dgm:pt modelId="{CFA9D08E-AC05-D746-A20C-7BE9645D476B}" type="pres">
      <dgm:prSet presAssocID="{4154D1EF-A734-2045-BFC2-6D7E55E87744}" presName="sibTrans" presStyleLbl="sibTrans2D1" presStyleIdx="4" presStyleCnt="5"/>
      <dgm:spPr/>
    </dgm:pt>
    <dgm:pt modelId="{54A17ACB-A4AF-5445-8329-FEFA8A81968E}" type="pres">
      <dgm:prSet presAssocID="{4154D1EF-A734-2045-BFC2-6D7E55E87744}" presName="connectorText" presStyleLbl="sibTrans2D1" presStyleIdx="4" presStyleCnt="5"/>
      <dgm:spPr/>
    </dgm:pt>
  </dgm:ptLst>
  <dgm:cxnLst>
    <dgm:cxn modelId="{AE3EF207-D5C5-A54C-BB26-20135EEEE5CA}" type="presOf" srcId="{B7FC1FA6-5857-A54E-BC29-E42B10A53CCD}" destId="{85E2DBC1-AB6F-C84F-961B-6BBAAF520636}" srcOrd="0" destOrd="0" presId="urn:microsoft.com/office/officeart/2005/8/layout/cycle2"/>
    <dgm:cxn modelId="{70CA3F14-27CB-BA4D-B857-88C6E9385040}" type="presOf" srcId="{5FA49326-F9E2-A24D-A484-D0413CDCA14F}" destId="{48DA3B3C-9307-2C4F-A447-3FAABCB49380}" srcOrd="0" destOrd="0" presId="urn:microsoft.com/office/officeart/2005/8/layout/cycle2"/>
    <dgm:cxn modelId="{0175671F-7891-6D4A-B53B-214F31F3C1BF}" type="presOf" srcId="{065CF71E-B1FB-4445-8F93-BE2A63ED6E9C}" destId="{1EB104F3-48ED-C642-B590-BF3B8C436740}" srcOrd="0" destOrd="0" presId="urn:microsoft.com/office/officeart/2005/8/layout/cycle2"/>
    <dgm:cxn modelId="{507DC91F-D5CD-774A-8258-5DA3BF523D6A}" type="presOf" srcId="{F609A73F-C8E2-6944-A0FC-E294093742D6}" destId="{2E1B5B44-A970-8E46-AB8E-E277AA3E6C49}" srcOrd="0" destOrd="0" presId="urn:microsoft.com/office/officeart/2005/8/layout/cycle2"/>
    <dgm:cxn modelId="{6ED20629-A694-FA4C-9863-2030BDE0DD4F}" type="presOf" srcId="{403B57DC-F65A-4B4C-A3F6-A4C8271D0443}" destId="{C4A30B14-402C-7146-A3CD-0FFA131D889F}" srcOrd="1" destOrd="0" presId="urn:microsoft.com/office/officeart/2005/8/layout/cycle2"/>
    <dgm:cxn modelId="{386D6C29-987C-F84F-A275-5CB537BC6F09}" type="presOf" srcId="{403B57DC-F65A-4B4C-A3F6-A4C8271D0443}" destId="{08314F1F-FA5E-8B4D-9CFC-5DE800489AD4}" srcOrd="0" destOrd="0" presId="urn:microsoft.com/office/officeart/2005/8/layout/cycle2"/>
    <dgm:cxn modelId="{7CFFBB31-34D9-3D40-BCD3-E899A20EC297}" type="presOf" srcId="{A7224D64-6259-E645-91E5-BF13322E46F3}" destId="{0FC960B9-CCE5-B141-8EAB-5311B7AAD082}" srcOrd="0" destOrd="0" presId="urn:microsoft.com/office/officeart/2005/8/layout/cycle2"/>
    <dgm:cxn modelId="{0F058E3C-64DE-9847-A6AD-2FC10F7C7146}" type="presOf" srcId="{B7FE2DE0-8ACD-E643-86AD-F9B8DE1675B6}" destId="{9F51F3AA-09BB-8B47-BDC5-B04FE276A46D}" srcOrd="0" destOrd="0" presId="urn:microsoft.com/office/officeart/2005/8/layout/cycle2"/>
    <dgm:cxn modelId="{06890B41-A3AF-9B4F-A89F-EF7898D9C408}" srcId="{F609A73F-C8E2-6944-A0FC-E294093742D6}" destId="{5FA49326-F9E2-A24D-A484-D0413CDCA14F}" srcOrd="4" destOrd="0" parTransId="{016FE123-9B4F-ED48-93C2-E80F108B10B0}" sibTransId="{4154D1EF-A734-2045-BFC2-6D7E55E87744}"/>
    <dgm:cxn modelId="{BC66A843-8122-004C-9FF8-087D113551CA}" srcId="{F609A73F-C8E2-6944-A0FC-E294093742D6}" destId="{E67AE1E5-66F6-8446-874D-408D3814C071}" srcOrd="1" destOrd="0" parTransId="{9D5D0D7A-AFCF-5E41-940F-FEC78CB9A268}" sibTransId="{B072BB7C-CDF7-CE4D-8BFD-7AC89D94D9AC}"/>
    <dgm:cxn modelId="{CC22EA4E-081B-5D4B-A540-A50DC3687F2C}" type="presOf" srcId="{42EF0485-43F6-D64C-8B3D-2E5104B2747A}" destId="{C836A6C3-CE14-CE4E-A62E-7C3E9D803C4D}" srcOrd="0" destOrd="0" presId="urn:microsoft.com/office/officeart/2005/8/layout/cycle2"/>
    <dgm:cxn modelId="{3253FC52-3C28-5A43-A420-7F96CB7EA683}" type="presOf" srcId="{B072BB7C-CDF7-CE4D-8BFD-7AC89D94D9AC}" destId="{11E8525D-5B8F-D746-B52E-C340F9F69DE0}" srcOrd="1" destOrd="0" presId="urn:microsoft.com/office/officeart/2005/8/layout/cycle2"/>
    <dgm:cxn modelId="{FC01FC68-4C1E-A44B-A1C9-8D506E4ADE44}" type="presOf" srcId="{B7FE2DE0-8ACD-E643-86AD-F9B8DE1675B6}" destId="{1AF52913-007E-DC4A-8DC1-7DC29FD13586}" srcOrd="1" destOrd="0" presId="urn:microsoft.com/office/officeart/2005/8/layout/cycle2"/>
    <dgm:cxn modelId="{15E7A280-F888-4A49-9698-902C07B31573}" srcId="{F609A73F-C8E2-6944-A0FC-E294093742D6}" destId="{42EF0485-43F6-D64C-8B3D-2E5104B2747A}" srcOrd="3" destOrd="0" parTransId="{579568AD-2D89-5B49-9F24-FFDA5A69C537}" sibTransId="{403B57DC-F65A-4B4C-A3F6-A4C8271D0443}"/>
    <dgm:cxn modelId="{6EFED796-1AD6-2F46-BA12-EB8AB73A935D}" type="presOf" srcId="{E67AE1E5-66F6-8446-874D-408D3814C071}" destId="{6E1E9C78-FD78-DE44-8322-11650CE27835}" srcOrd="0" destOrd="0" presId="urn:microsoft.com/office/officeart/2005/8/layout/cycle2"/>
    <dgm:cxn modelId="{1F539A9A-B56C-D445-A458-E2BF23847B93}" type="presOf" srcId="{B7FC1FA6-5857-A54E-BC29-E42B10A53CCD}" destId="{A47ECFBA-F145-8D42-950F-05999B28615E}" srcOrd="1" destOrd="0" presId="urn:microsoft.com/office/officeart/2005/8/layout/cycle2"/>
    <dgm:cxn modelId="{E324AD9D-CBBB-374D-9C81-5C6A09C7FA47}" type="presOf" srcId="{B072BB7C-CDF7-CE4D-8BFD-7AC89D94D9AC}" destId="{7C85C215-3617-6047-8140-8FFBBF3C8E9C}" srcOrd="0" destOrd="0" presId="urn:microsoft.com/office/officeart/2005/8/layout/cycle2"/>
    <dgm:cxn modelId="{C4A1DA9F-D1EC-F143-9F1D-234920202288}" srcId="{F609A73F-C8E2-6944-A0FC-E294093742D6}" destId="{A7224D64-6259-E645-91E5-BF13322E46F3}" srcOrd="0" destOrd="0" parTransId="{9B0061B8-D788-DF45-A36C-03AAC0CB99FE}" sibTransId="{B7FE2DE0-8ACD-E643-86AD-F9B8DE1675B6}"/>
    <dgm:cxn modelId="{D50F7DC7-825D-AE48-B1BC-8FE9F69EFEE3}" srcId="{F609A73F-C8E2-6944-A0FC-E294093742D6}" destId="{065CF71E-B1FB-4445-8F93-BE2A63ED6E9C}" srcOrd="2" destOrd="0" parTransId="{BEEAA5CE-9B78-BF45-9B36-8AC9BF71310D}" sibTransId="{B7FC1FA6-5857-A54E-BC29-E42B10A53CCD}"/>
    <dgm:cxn modelId="{C04A35CB-BAC5-5040-ACAA-B14292F839AB}" type="presOf" srcId="{4154D1EF-A734-2045-BFC2-6D7E55E87744}" destId="{54A17ACB-A4AF-5445-8329-FEFA8A81968E}" srcOrd="1" destOrd="0" presId="urn:microsoft.com/office/officeart/2005/8/layout/cycle2"/>
    <dgm:cxn modelId="{CC6021FF-BA50-5741-8C6A-5A25CA598AF8}" type="presOf" srcId="{4154D1EF-A734-2045-BFC2-6D7E55E87744}" destId="{CFA9D08E-AC05-D746-A20C-7BE9645D476B}" srcOrd="0" destOrd="0" presId="urn:microsoft.com/office/officeart/2005/8/layout/cycle2"/>
    <dgm:cxn modelId="{15FFCB7E-B837-7146-B54E-50F02A7382E2}" type="presParOf" srcId="{2E1B5B44-A970-8E46-AB8E-E277AA3E6C49}" destId="{0FC960B9-CCE5-B141-8EAB-5311B7AAD082}" srcOrd="0" destOrd="0" presId="urn:microsoft.com/office/officeart/2005/8/layout/cycle2"/>
    <dgm:cxn modelId="{F3D246BE-1BC4-4144-8CC6-DD7011E648CD}" type="presParOf" srcId="{2E1B5B44-A970-8E46-AB8E-E277AA3E6C49}" destId="{9F51F3AA-09BB-8B47-BDC5-B04FE276A46D}" srcOrd="1" destOrd="0" presId="urn:microsoft.com/office/officeart/2005/8/layout/cycle2"/>
    <dgm:cxn modelId="{A45E9206-046E-E247-A137-00D995CF3EFE}" type="presParOf" srcId="{9F51F3AA-09BB-8B47-BDC5-B04FE276A46D}" destId="{1AF52913-007E-DC4A-8DC1-7DC29FD13586}" srcOrd="0" destOrd="0" presId="urn:microsoft.com/office/officeart/2005/8/layout/cycle2"/>
    <dgm:cxn modelId="{7D54E063-674E-2E4D-AD44-52317BFF5F6D}" type="presParOf" srcId="{2E1B5B44-A970-8E46-AB8E-E277AA3E6C49}" destId="{6E1E9C78-FD78-DE44-8322-11650CE27835}" srcOrd="2" destOrd="0" presId="urn:microsoft.com/office/officeart/2005/8/layout/cycle2"/>
    <dgm:cxn modelId="{FAEB5045-9111-BD45-B5A5-8257C63A0D6F}" type="presParOf" srcId="{2E1B5B44-A970-8E46-AB8E-E277AA3E6C49}" destId="{7C85C215-3617-6047-8140-8FFBBF3C8E9C}" srcOrd="3" destOrd="0" presId="urn:microsoft.com/office/officeart/2005/8/layout/cycle2"/>
    <dgm:cxn modelId="{23F81ADD-1AAC-724F-B31C-3478028DBF18}" type="presParOf" srcId="{7C85C215-3617-6047-8140-8FFBBF3C8E9C}" destId="{11E8525D-5B8F-D746-B52E-C340F9F69DE0}" srcOrd="0" destOrd="0" presId="urn:microsoft.com/office/officeart/2005/8/layout/cycle2"/>
    <dgm:cxn modelId="{5E861898-D4C7-EE4C-805C-D6F73D2B921C}" type="presParOf" srcId="{2E1B5B44-A970-8E46-AB8E-E277AA3E6C49}" destId="{1EB104F3-48ED-C642-B590-BF3B8C436740}" srcOrd="4" destOrd="0" presId="urn:microsoft.com/office/officeart/2005/8/layout/cycle2"/>
    <dgm:cxn modelId="{1894E071-05D7-3C48-8683-22E0EF2BEC84}" type="presParOf" srcId="{2E1B5B44-A970-8E46-AB8E-E277AA3E6C49}" destId="{85E2DBC1-AB6F-C84F-961B-6BBAAF520636}" srcOrd="5" destOrd="0" presId="urn:microsoft.com/office/officeart/2005/8/layout/cycle2"/>
    <dgm:cxn modelId="{D73C0A85-AB9D-174D-BDC4-305902807447}" type="presParOf" srcId="{85E2DBC1-AB6F-C84F-961B-6BBAAF520636}" destId="{A47ECFBA-F145-8D42-950F-05999B28615E}" srcOrd="0" destOrd="0" presId="urn:microsoft.com/office/officeart/2005/8/layout/cycle2"/>
    <dgm:cxn modelId="{B9F1114B-F0C2-054D-8AB1-E15383460B87}" type="presParOf" srcId="{2E1B5B44-A970-8E46-AB8E-E277AA3E6C49}" destId="{C836A6C3-CE14-CE4E-A62E-7C3E9D803C4D}" srcOrd="6" destOrd="0" presId="urn:microsoft.com/office/officeart/2005/8/layout/cycle2"/>
    <dgm:cxn modelId="{6F557C46-EEBB-134B-B2A9-D38848E11610}" type="presParOf" srcId="{2E1B5B44-A970-8E46-AB8E-E277AA3E6C49}" destId="{08314F1F-FA5E-8B4D-9CFC-5DE800489AD4}" srcOrd="7" destOrd="0" presId="urn:microsoft.com/office/officeart/2005/8/layout/cycle2"/>
    <dgm:cxn modelId="{0C1921CC-D1BF-5B42-AAE3-31702ED7EE1A}" type="presParOf" srcId="{08314F1F-FA5E-8B4D-9CFC-5DE800489AD4}" destId="{C4A30B14-402C-7146-A3CD-0FFA131D889F}" srcOrd="0" destOrd="0" presId="urn:microsoft.com/office/officeart/2005/8/layout/cycle2"/>
    <dgm:cxn modelId="{1F5B5E8A-D27B-F046-81CB-99B689D549ED}" type="presParOf" srcId="{2E1B5B44-A970-8E46-AB8E-E277AA3E6C49}" destId="{48DA3B3C-9307-2C4F-A447-3FAABCB49380}" srcOrd="8" destOrd="0" presId="urn:microsoft.com/office/officeart/2005/8/layout/cycle2"/>
    <dgm:cxn modelId="{6D28177F-5FD8-2E4F-9653-509BD805E9D3}" type="presParOf" srcId="{2E1B5B44-A970-8E46-AB8E-E277AA3E6C49}" destId="{CFA9D08E-AC05-D746-A20C-7BE9645D476B}" srcOrd="9" destOrd="0" presId="urn:microsoft.com/office/officeart/2005/8/layout/cycle2"/>
    <dgm:cxn modelId="{5BECA7D1-11E2-1F4B-B90A-DFFF032D3452}" type="presParOf" srcId="{CFA9D08E-AC05-D746-A20C-7BE9645D476B}" destId="{54A17ACB-A4AF-5445-8329-FEFA8A81968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F044D-DA61-5E41-96B8-ADCCB252AB34}">
      <dsp:nvSpPr>
        <dsp:cNvPr id="0" name=""/>
        <dsp:cNvSpPr/>
      </dsp:nvSpPr>
      <dsp:spPr>
        <a:xfrm>
          <a:off x="2590800" y="1661398"/>
          <a:ext cx="2029130" cy="234775"/>
        </a:xfrm>
        <a:custGeom>
          <a:avLst/>
          <a:gdLst/>
          <a:ahLst/>
          <a:cxnLst/>
          <a:rect l="0" t="0" r="0" b="0"/>
          <a:pathLst>
            <a:path>
              <a:moveTo>
                <a:pt x="0" y="0"/>
              </a:moveTo>
              <a:lnTo>
                <a:pt x="0" y="117387"/>
              </a:lnTo>
              <a:lnTo>
                <a:pt x="2029130" y="117387"/>
              </a:lnTo>
              <a:lnTo>
                <a:pt x="2029130" y="2347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787D26-432B-3D49-8F5E-D019FB59C5FB}">
      <dsp:nvSpPr>
        <dsp:cNvPr id="0" name=""/>
        <dsp:cNvSpPr/>
      </dsp:nvSpPr>
      <dsp:spPr>
        <a:xfrm>
          <a:off x="2590800" y="1661398"/>
          <a:ext cx="676376" cy="234775"/>
        </a:xfrm>
        <a:custGeom>
          <a:avLst/>
          <a:gdLst/>
          <a:ahLst/>
          <a:cxnLst/>
          <a:rect l="0" t="0" r="0" b="0"/>
          <a:pathLst>
            <a:path>
              <a:moveTo>
                <a:pt x="0" y="0"/>
              </a:moveTo>
              <a:lnTo>
                <a:pt x="0" y="117387"/>
              </a:lnTo>
              <a:lnTo>
                <a:pt x="676376" y="117387"/>
              </a:lnTo>
              <a:lnTo>
                <a:pt x="676376" y="2347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1FC1D1-C9B4-4548-B408-FC556BD99627}">
      <dsp:nvSpPr>
        <dsp:cNvPr id="0" name=""/>
        <dsp:cNvSpPr/>
      </dsp:nvSpPr>
      <dsp:spPr>
        <a:xfrm>
          <a:off x="1914423" y="1661398"/>
          <a:ext cx="676376" cy="234775"/>
        </a:xfrm>
        <a:custGeom>
          <a:avLst/>
          <a:gdLst/>
          <a:ahLst/>
          <a:cxnLst/>
          <a:rect l="0" t="0" r="0" b="0"/>
          <a:pathLst>
            <a:path>
              <a:moveTo>
                <a:pt x="676376" y="0"/>
              </a:moveTo>
              <a:lnTo>
                <a:pt x="676376" y="117387"/>
              </a:lnTo>
              <a:lnTo>
                <a:pt x="0" y="117387"/>
              </a:lnTo>
              <a:lnTo>
                <a:pt x="0" y="2347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2A9477-846A-FE40-A068-EADE15AC89FC}">
      <dsp:nvSpPr>
        <dsp:cNvPr id="0" name=""/>
        <dsp:cNvSpPr/>
      </dsp:nvSpPr>
      <dsp:spPr>
        <a:xfrm>
          <a:off x="114478" y="2455163"/>
          <a:ext cx="142564" cy="1337224"/>
        </a:xfrm>
        <a:custGeom>
          <a:avLst/>
          <a:gdLst/>
          <a:ahLst/>
          <a:cxnLst/>
          <a:rect l="0" t="0" r="0" b="0"/>
          <a:pathLst>
            <a:path>
              <a:moveTo>
                <a:pt x="0" y="0"/>
              </a:moveTo>
              <a:lnTo>
                <a:pt x="0" y="1337224"/>
              </a:lnTo>
              <a:lnTo>
                <a:pt x="142564" y="13372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AB1890-7B6C-5743-B0A1-74C79FC80C5A}">
      <dsp:nvSpPr>
        <dsp:cNvPr id="0" name=""/>
        <dsp:cNvSpPr/>
      </dsp:nvSpPr>
      <dsp:spPr>
        <a:xfrm>
          <a:off x="561669" y="1661398"/>
          <a:ext cx="2029130" cy="234775"/>
        </a:xfrm>
        <a:custGeom>
          <a:avLst/>
          <a:gdLst/>
          <a:ahLst/>
          <a:cxnLst/>
          <a:rect l="0" t="0" r="0" b="0"/>
          <a:pathLst>
            <a:path>
              <a:moveTo>
                <a:pt x="2029130" y="0"/>
              </a:moveTo>
              <a:lnTo>
                <a:pt x="2029130" y="117387"/>
              </a:lnTo>
              <a:lnTo>
                <a:pt x="0" y="117387"/>
              </a:lnTo>
              <a:lnTo>
                <a:pt x="0" y="2347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684E1F-BFF4-D747-8A63-044E14B37802}">
      <dsp:nvSpPr>
        <dsp:cNvPr id="0" name=""/>
        <dsp:cNvSpPr/>
      </dsp:nvSpPr>
      <dsp:spPr>
        <a:xfrm>
          <a:off x="2031810" y="1102409"/>
          <a:ext cx="1117978" cy="558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CEO</a:t>
          </a:r>
        </a:p>
      </dsp:txBody>
      <dsp:txXfrm>
        <a:off x="2031810" y="1102409"/>
        <a:ext cx="1117978" cy="558989"/>
      </dsp:txXfrm>
    </dsp:sp>
    <dsp:sp modelId="{0876509F-A1CF-EB43-A81E-F0B79320DC54}">
      <dsp:nvSpPr>
        <dsp:cNvPr id="0" name=""/>
        <dsp:cNvSpPr/>
      </dsp:nvSpPr>
      <dsp:spPr>
        <a:xfrm>
          <a:off x="2680" y="1896174"/>
          <a:ext cx="1117978" cy="558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Data Science Core Team</a:t>
          </a:r>
        </a:p>
      </dsp:txBody>
      <dsp:txXfrm>
        <a:off x="2680" y="1896174"/>
        <a:ext cx="1117978" cy="558989"/>
      </dsp:txXfrm>
    </dsp:sp>
    <dsp:sp modelId="{84FCE1F5-5CA7-9842-BAB3-64EBD320C804}">
      <dsp:nvSpPr>
        <dsp:cNvPr id="0" name=""/>
        <dsp:cNvSpPr/>
      </dsp:nvSpPr>
      <dsp:spPr>
        <a:xfrm>
          <a:off x="257042" y="3512893"/>
          <a:ext cx="1117978" cy="558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Data Science Project</a:t>
          </a:r>
        </a:p>
      </dsp:txBody>
      <dsp:txXfrm>
        <a:off x="257042" y="3512893"/>
        <a:ext cx="1117978" cy="558989"/>
      </dsp:txXfrm>
    </dsp:sp>
    <dsp:sp modelId="{E7E4FD36-CBEF-EC43-902D-C7BB98BE67D1}">
      <dsp:nvSpPr>
        <dsp:cNvPr id="0" name=""/>
        <dsp:cNvSpPr/>
      </dsp:nvSpPr>
      <dsp:spPr>
        <a:xfrm>
          <a:off x="1355434" y="1896174"/>
          <a:ext cx="1117978" cy="558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IT department</a:t>
          </a:r>
        </a:p>
      </dsp:txBody>
      <dsp:txXfrm>
        <a:off x="1355434" y="1896174"/>
        <a:ext cx="1117978" cy="558989"/>
      </dsp:txXfrm>
    </dsp:sp>
    <dsp:sp modelId="{62EB365F-6757-A343-8B94-02802C86507F}">
      <dsp:nvSpPr>
        <dsp:cNvPr id="0" name=""/>
        <dsp:cNvSpPr/>
      </dsp:nvSpPr>
      <dsp:spPr>
        <a:xfrm>
          <a:off x="2708187" y="1896174"/>
          <a:ext cx="1117978" cy="558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a:t>
          </a:r>
        </a:p>
      </dsp:txBody>
      <dsp:txXfrm>
        <a:off x="2708187" y="1896174"/>
        <a:ext cx="1117978" cy="558989"/>
      </dsp:txXfrm>
    </dsp:sp>
    <dsp:sp modelId="{C183BF86-9B1C-F042-BBCF-E8A10FE9C714}">
      <dsp:nvSpPr>
        <dsp:cNvPr id="0" name=""/>
        <dsp:cNvSpPr/>
      </dsp:nvSpPr>
      <dsp:spPr>
        <a:xfrm>
          <a:off x="4060941" y="1896174"/>
          <a:ext cx="1117978" cy="558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Marketing</a:t>
          </a:r>
        </a:p>
      </dsp:txBody>
      <dsp:txXfrm>
        <a:off x="4060941" y="1896174"/>
        <a:ext cx="1117978" cy="5589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960B9-CCE5-B141-8EAB-5311B7AAD082}">
      <dsp:nvSpPr>
        <dsp:cNvPr id="0" name=""/>
        <dsp:cNvSpPr/>
      </dsp:nvSpPr>
      <dsp:spPr>
        <a:xfrm>
          <a:off x="4600575" y="231"/>
          <a:ext cx="1314449" cy="1314449"/>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I. Business Understanding</a:t>
          </a:r>
        </a:p>
      </dsp:txBody>
      <dsp:txXfrm>
        <a:off x="4793072" y="192728"/>
        <a:ext cx="929455" cy="929455"/>
      </dsp:txXfrm>
    </dsp:sp>
    <dsp:sp modelId="{9F51F3AA-09BB-8B47-BDC5-B04FE276A46D}">
      <dsp:nvSpPr>
        <dsp:cNvPr id="0" name=""/>
        <dsp:cNvSpPr/>
      </dsp:nvSpPr>
      <dsp:spPr>
        <a:xfrm rot="2160000">
          <a:off x="5873411" y="1009740"/>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83413" y="1067683"/>
        <a:ext cx="244392" cy="266176"/>
      </dsp:txXfrm>
    </dsp:sp>
    <dsp:sp modelId="{6E1E9C78-FD78-DE44-8322-11650CE27835}">
      <dsp:nvSpPr>
        <dsp:cNvPr id="0" name=""/>
        <dsp:cNvSpPr/>
      </dsp:nvSpPr>
      <dsp:spPr>
        <a:xfrm>
          <a:off x="6196918" y="1160042"/>
          <a:ext cx="1314449" cy="1314449"/>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II. Data Preparation and Understanding</a:t>
          </a:r>
        </a:p>
      </dsp:txBody>
      <dsp:txXfrm>
        <a:off x="6389415" y="1352539"/>
        <a:ext cx="929455" cy="929455"/>
      </dsp:txXfrm>
    </dsp:sp>
    <dsp:sp modelId="{7C85C215-3617-6047-8140-8FFBBF3C8E9C}">
      <dsp:nvSpPr>
        <dsp:cNvPr id="0" name=""/>
        <dsp:cNvSpPr/>
      </dsp:nvSpPr>
      <dsp:spPr>
        <a:xfrm rot="6480000">
          <a:off x="6377756" y="2524363"/>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6446309" y="2563282"/>
        <a:ext cx="244392" cy="266176"/>
      </dsp:txXfrm>
    </dsp:sp>
    <dsp:sp modelId="{1EB104F3-48ED-C642-B590-BF3B8C436740}">
      <dsp:nvSpPr>
        <dsp:cNvPr id="0" name=""/>
        <dsp:cNvSpPr/>
      </dsp:nvSpPr>
      <dsp:spPr>
        <a:xfrm>
          <a:off x="5587169" y="3036656"/>
          <a:ext cx="1314449" cy="1314449"/>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noProof="0" dirty="0"/>
            <a:t>III. Modeling</a:t>
          </a:r>
        </a:p>
      </dsp:txBody>
      <dsp:txXfrm>
        <a:off x="5779666" y="3229153"/>
        <a:ext cx="929455" cy="929455"/>
      </dsp:txXfrm>
    </dsp:sp>
    <dsp:sp modelId="{85E2DBC1-AB6F-C84F-961B-6BBAAF520636}">
      <dsp:nvSpPr>
        <dsp:cNvPr id="0" name=""/>
        <dsp:cNvSpPr/>
      </dsp:nvSpPr>
      <dsp:spPr>
        <a:xfrm rot="10800000">
          <a:off x="5093115" y="3472068"/>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5197854" y="3560793"/>
        <a:ext cx="244392" cy="266176"/>
      </dsp:txXfrm>
    </dsp:sp>
    <dsp:sp modelId="{C836A6C3-CE14-CE4E-A62E-7C3E9D803C4D}">
      <dsp:nvSpPr>
        <dsp:cNvPr id="0" name=""/>
        <dsp:cNvSpPr/>
      </dsp:nvSpPr>
      <dsp:spPr>
        <a:xfrm>
          <a:off x="3613980" y="3036656"/>
          <a:ext cx="1314449" cy="1314449"/>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IV. Deployment</a:t>
          </a:r>
        </a:p>
      </dsp:txBody>
      <dsp:txXfrm>
        <a:off x="3806477" y="3229153"/>
        <a:ext cx="929455" cy="929455"/>
      </dsp:txXfrm>
    </dsp:sp>
    <dsp:sp modelId="{08314F1F-FA5E-8B4D-9CFC-5DE800489AD4}">
      <dsp:nvSpPr>
        <dsp:cNvPr id="0" name=""/>
        <dsp:cNvSpPr/>
      </dsp:nvSpPr>
      <dsp:spPr>
        <a:xfrm rot="15120000">
          <a:off x="3794818" y="2543158"/>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863371" y="2681689"/>
        <a:ext cx="244392" cy="266176"/>
      </dsp:txXfrm>
    </dsp:sp>
    <dsp:sp modelId="{48DA3B3C-9307-2C4F-A447-3FAABCB49380}">
      <dsp:nvSpPr>
        <dsp:cNvPr id="0" name=""/>
        <dsp:cNvSpPr/>
      </dsp:nvSpPr>
      <dsp:spPr>
        <a:xfrm>
          <a:off x="3004231" y="1160042"/>
          <a:ext cx="1314449" cy="1314449"/>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V. Monitoring</a:t>
          </a:r>
        </a:p>
      </dsp:txBody>
      <dsp:txXfrm>
        <a:off x="3196728" y="1352539"/>
        <a:ext cx="929455" cy="929455"/>
      </dsp:txXfrm>
    </dsp:sp>
    <dsp:sp modelId="{CFA9D08E-AC05-D746-A20C-7BE9645D476B}">
      <dsp:nvSpPr>
        <dsp:cNvPr id="0" name=""/>
        <dsp:cNvSpPr/>
      </dsp:nvSpPr>
      <dsp:spPr>
        <a:xfrm rot="19440000">
          <a:off x="4277068" y="1021356"/>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287070" y="1140863"/>
        <a:ext cx="244392" cy="26617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B8D8D-7205-46A4-9A79-03FB6A99731C}" type="datetimeFigureOut">
              <a:rPr lang="en-GB" smtClean="0"/>
              <a:t>22/08/2021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A6767-E9CF-4EAA-A376-CD3042560A0D}" type="slidenum">
              <a:rPr lang="en-GB" smtClean="0"/>
              <a:t>‹#›</a:t>
            </a:fld>
            <a:endParaRPr lang="en-GB"/>
          </a:p>
        </p:txBody>
      </p:sp>
    </p:spTree>
    <p:extLst>
      <p:ext uri="{BB962C8B-B14F-4D97-AF65-F5344CB8AC3E}">
        <p14:creationId xmlns:p14="http://schemas.microsoft.com/office/powerpoint/2010/main" val="341976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second module of the AI4Business course. In this module we give an overview of several important aspects in the development of AI tools. The first part of this module discusses how to successfully set up and structure AI projects. We highlight the typical type of people involved in an AI team and illustrate an AI workflow from start to end. The second part of this module is a hands-on demonstration of such a workflow where we develop AI models in a Jupyter notebook with Python. The focus is not on learning how to code, but simply to show how the “theoretical” concepts translate into practice.</a:t>
            </a:r>
          </a:p>
        </p:txBody>
      </p:sp>
      <p:sp>
        <p:nvSpPr>
          <p:cNvPr id="4" name="Slide Number Placeholder 3"/>
          <p:cNvSpPr>
            <a:spLocks noGrp="1"/>
          </p:cNvSpPr>
          <p:nvPr>
            <p:ph type="sldNum" sz="quarter" idx="5"/>
          </p:nvPr>
        </p:nvSpPr>
        <p:spPr/>
        <p:txBody>
          <a:bodyPr/>
          <a:lstStyle/>
          <a:p>
            <a:fld id="{B29A6767-E9CF-4EAA-A376-CD3042560A0D}" type="slidenum">
              <a:rPr lang="en-GB" smtClean="0"/>
              <a:t>1</a:t>
            </a:fld>
            <a:endParaRPr lang="en-GB"/>
          </a:p>
        </p:txBody>
      </p:sp>
    </p:spTree>
    <p:extLst>
      <p:ext uri="{BB962C8B-B14F-4D97-AF65-F5344CB8AC3E}">
        <p14:creationId xmlns:p14="http://schemas.microsoft.com/office/powerpoint/2010/main" val="235881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job of a data engineer is very diverse and not to be underestimated. Data is extracted from various sources such as on-premise storage, the cloud or via sensors. This data is often transformed before it is loaded in the company’s data systems such as the data lake or warehouse. Data engineers also make sure that the data can be accessed in a smooth way via apps and some visualizations. Most of these things happen behind the screens but are extremely important.</a:t>
            </a:r>
          </a:p>
        </p:txBody>
      </p:sp>
      <p:sp>
        <p:nvSpPr>
          <p:cNvPr id="4" name="Slide Number Placeholder 3"/>
          <p:cNvSpPr>
            <a:spLocks noGrp="1"/>
          </p:cNvSpPr>
          <p:nvPr>
            <p:ph type="sldNum" sz="quarter" idx="5"/>
          </p:nvPr>
        </p:nvSpPr>
        <p:spPr/>
        <p:txBody>
          <a:bodyPr/>
          <a:lstStyle/>
          <a:p>
            <a:fld id="{B29A6767-E9CF-4EAA-A376-CD3042560A0D}" type="slidenum">
              <a:rPr lang="en-GB" smtClean="0"/>
              <a:t>10</a:t>
            </a:fld>
            <a:endParaRPr lang="en-GB"/>
          </a:p>
        </p:txBody>
      </p:sp>
    </p:spTree>
    <p:extLst>
      <p:ext uri="{BB962C8B-B14F-4D97-AF65-F5344CB8AC3E}">
        <p14:creationId xmlns:p14="http://schemas.microsoft.com/office/powerpoint/2010/main" val="519856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business </a:t>
            </a:r>
            <a:r>
              <a:rPr lang="en-US" noProof="0" dirty="0"/>
              <a:t>intelligence (BI) analyst </a:t>
            </a:r>
            <a:r>
              <a:rPr lang="en-US" sz="1200" b="0" i="0" u="none" strike="noStrike" kern="1200" noProof="0" dirty="0">
                <a:solidFill>
                  <a:schemeClr val="dk1"/>
                </a:solidFill>
                <a:effectLst/>
                <a:latin typeface="+mn-lt"/>
                <a:ea typeface="+mn-ea"/>
                <a:cs typeface="+mn-cs"/>
              </a:rPr>
              <a:t>uses data to improve business processes and acts as intermediary between the data science team and the business department. A typical BI analyst is proficient in data modeling and visualization with strong communication skills and a solid business understanding. The database administrator ensures the availability of data to the data science team. Necessary skills are backup and recovery, data modeling and design, distributed computing and data security. A DevOps/</a:t>
            </a:r>
            <a:r>
              <a:rPr lang="en-US" sz="1200" b="0" i="0" u="none" strike="noStrike" kern="1200" noProof="0" dirty="0" err="1">
                <a:solidFill>
                  <a:schemeClr val="dk1"/>
                </a:solidFill>
                <a:effectLst/>
                <a:latin typeface="+mn-lt"/>
                <a:ea typeface="+mn-ea"/>
                <a:cs typeface="+mn-cs"/>
              </a:rPr>
              <a:t>MLOps</a:t>
            </a:r>
            <a:r>
              <a:rPr lang="en-US" sz="1200" b="0" i="0" u="none" strike="noStrike" kern="1200" noProof="0" dirty="0">
                <a:solidFill>
                  <a:schemeClr val="dk1"/>
                </a:solidFill>
                <a:effectLst/>
                <a:latin typeface="+mn-lt"/>
                <a:ea typeface="+mn-ea"/>
                <a:cs typeface="+mn-cs"/>
              </a:rPr>
              <a:t> engineer integrates machine learning solutions into the existing production system. This requires knowledge of the cloud infrastructure, virtualization tools and CI/CD (continuous integration/delivery/deployment) systems. Both the database administrator and </a:t>
            </a:r>
            <a:r>
              <a:rPr lang="en-US" sz="1200" b="0" i="0" u="none" strike="noStrike" kern="1200" noProof="0" dirty="0" err="1">
                <a:solidFill>
                  <a:schemeClr val="dk1"/>
                </a:solidFill>
                <a:effectLst/>
                <a:latin typeface="+mn-lt"/>
                <a:ea typeface="+mn-ea"/>
                <a:cs typeface="+mn-cs"/>
              </a:rPr>
              <a:t>MLOps</a:t>
            </a:r>
            <a:r>
              <a:rPr lang="en-US" sz="1200" b="0" i="0" u="none" strike="noStrike" kern="1200" noProof="0" dirty="0">
                <a:solidFill>
                  <a:schemeClr val="dk1"/>
                </a:solidFill>
                <a:effectLst/>
                <a:latin typeface="+mn-lt"/>
                <a:ea typeface="+mn-ea"/>
                <a:cs typeface="+mn-cs"/>
              </a:rPr>
              <a:t> engineer are usually located in the IT department, whereas the BI analyst can be found in any business department. </a:t>
            </a:r>
            <a:endParaRPr lang="en-US" noProof="0"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11</a:t>
            </a:fld>
            <a:endParaRPr lang="en-GB"/>
          </a:p>
        </p:txBody>
      </p:sp>
    </p:spTree>
    <p:extLst>
      <p:ext uri="{BB962C8B-B14F-4D97-AF65-F5344CB8AC3E}">
        <p14:creationId xmlns:p14="http://schemas.microsoft.com/office/powerpoint/2010/main" val="3411892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 analysts typically develop dashboards </a:t>
            </a:r>
            <a:r>
              <a:rPr lang="en-GB" sz="1200" b="0" i="0" u="none" strike="noStrike" kern="1200" dirty="0">
                <a:solidFill>
                  <a:schemeClr val="tx1"/>
                </a:solidFill>
                <a:effectLst/>
                <a:latin typeface="+mn-lt"/>
                <a:ea typeface="+mn-ea"/>
                <a:cs typeface="+mn-cs"/>
              </a:rPr>
              <a:t>to find patterns and trends in a company’s historical data to derive business insights. Data scientist take this one step further by searching for predictors and significance behind those patterns. These two roles go hand in hand and are complementary, where the BI analyst’s goal is descriptive and the data scientist’s goal is more predictive. Both use their insights to propose business decisions that generate value.</a:t>
            </a: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12</a:t>
            </a:fld>
            <a:endParaRPr lang="en-GB"/>
          </a:p>
        </p:txBody>
      </p:sp>
    </p:spTree>
    <p:extLst>
      <p:ext uri="{BB962C8B-B14F-4D97-AF65-F5344CB8AC3E}">
        <p14:creationId xmlns:p14="http://schemas.microsoft.com/office/powerpoint/2010/main" val="3383435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 a simple organizational structure to situate the business units involved in a data science project. The data science team is best set up as a separate organizational unit which reports directly to the CEO (or CTO for example). This structure makes it easier for </a:t>
            </a:r>
            <a:r>
              <a:rPr lang="en-GB" dirty="0"/>
              <a:t>one team to serve the whole organization in a variety of projects. This is more efficient than having a distributed group of data scientists at separate business units. </a:t>
            </a:r>
            <a:r>
              <a:rPr lang="en-US" dirty="0"/>
              <a:t>The data science team is supported by database administrators and </a:t>
            </a:r>
            <a:r>
              <a:rPr lang="en-US" dirty="0" err="1"/>
              <a:t>MLOps</a:t>
            </a:r>
            <a:r>
              <a:rPr lang="en-US" dirty="0"/>
              <a:t> engineers from the IT department and BI analysts from other departments. It is important for the data science team to participate in activities of the business units to get a better grasp of the typical problems that need to be solved and build good relations with these units.</a:t>
            </a:r>
          </a:p>
        </p:txBody>
      </p:sp>
      <p:sp>
        <p:nvSpPr>
          <p:cNvPr id="4" name="Slide Number Placeholder 3"/>
          <p:cNvSpPr>
            <a:spLocks noGrp="1"/>
          </p:cNvSpPr>
          <p:nvPr>
            <p:ph type="sldNum" sz="quarter" idx="5"/>
          </p:nvPr>
        </p:nvSpPr>
        <p:spPr/>
        <p:txBody>
          <a:bodyPr/>
          <a:lstStyle/>
          <a:p>
            <a:fld id="{B29A6767-E9CF-4EAA-A376-CD3042560A0D}" type="slidenum">
              <a:rPr lang="en-GB" smtClean="0"/>
              <a:t>13</a:t>
            </a:fld>
            <a:endParaRPr lang="en-GB"/>
          </a:p>
        </p:txBody>
      </p:sp>
    </p:spTree>
    <p:extLst>
      <p:ext uri="{BB962C8B-B14F-4D97-AF65-F5344CB8AC3E}">
        <p14:creationId xmlns:p14="http://schemas.microsoft.com/office/powerpoint/2010/main" val="639436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very silly exercise on “Who said what”. Which of the roles we just discussed would say the statements on the left? Take your time for this exercise by pausing the video. Once you resume playing, we will check the solutions together.</a:t>
            </a:r>
          </a:p>
        </p:txBody>
      </p:sp>
      <p:sp>
        <p:nvSpPr>
          <p:cNvPr id="4" name="Slide Number Placeholder 3"/>
          <p:cNvSpPr>
            <a:spLocks noGrp="1"/>
          </p:cNvSpPr>
          <p:nvPr>
            <p:ph type="sldNum" sz="quarter" idx="5"/>
          </p:nvPr>
        </p:nvSpPr>
        <p:spPr/>
        <p:txBody>
          <a:bodyPr/>
          <a:lstStyle/>
          <a:p>
            <a:fld id="{B29A6767-E9CF-4EAA-A376-CD3042560A0D}" type="slidenum">
              <a:rPr lang="en-GB" smtClean="0"/>
              <a:t>14</a:t>
            </a:fld>
            <a:endParaRPr lang="en-GB"/>
          </a:p>
        </p:txBody>
      </p:sp>
    </p:spTree>
    <p:extLst>
      <p:ext uri="{BB962C8B-B14F-4D97-AF65-F5344CB8AC3E}">
        <p14:creationId xmlns:p14="http://schemas.microsoft.com/office/powerpoint/2010/main" val="1645110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dashboard shows that sales are down every April in the past 4 years” is something a BI analyst would say. “My model predicts that sales in November will go up” is data scientist talk. A data engineer would say “I created a way for you to access sales data on a monthly level”. The team lead would say “You are assigned to this sales project based on your retail experience“ and finally, “Your ML model will be up and running in the application by tomorrow” is something an </a:t>
            </a:r>
            <a:r>
              <a:rPr lang="en-US" dirty="0" err="1"/>
              <a:t>MLOps</a:t>
            </a:r>
            <a:r>
              <a:rPr lang="en-US" dirty="0"/>
              <a:t> engineer would say.</a:t>
            </a:r>
          </a:p>
        </p:txBody>
      </p:sp>
      <p:sp>
        <p:nvSpPr>
          <p:cNvPr id="4" name="Slide Number Placeholder 3"/>
          <p:cNvSpPr>
            <a:spLocks noGrp="1"/>
          </p:cNvSpPr>
          <p:nvPr>
            <p:ph type="sldNum" sz="quarter" idx="5"/>
          </p:nvPr>
        </p:nvSpPr>
        <p:spPr/>
        <p:txBody>
          <a:bodyPr/>
          <a:lstStyle/>
          <a:p>
            <a:fld id="{B29A6767-E9CF-4EAA-A376-CD3042560A0D}" type="slidenum">
              <a:rPr lang="en-GB" smtClean="0"/>
              <a:t>15</a:t>
            </a:fld>
            <a:endParaRPr lang="en-GB"/>
          </a:p>
        </p:txBody>
      </p:sp>
    </p:spTree>
    <p:extLst>
      <p:ext uri="{BB962C8B-B14F-4D97-AF65-F5344CB8AC3E}">
        <p14:creationId xmlns:p14="http://schemas.microsoft.com/office/powerpoint/2010/main" val="803985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closer look at the different AI project stages.</a:t>
            </a:r>
          </a:p>
        </p:txBody>
      </p:sp>
      <p:sp>
        <p:nvSpPr>
          <p:cNvPr id="4" name="Slide Number Placeholder 3"/>
          <p:cNvSpPr>
            <a:spLocks noGrp="1"/>
          </p:cNvSpPr>
          <p:nvPr>
            <p:ph type="sldNum" sz="quarter" idx="5"/>
          </p:nvPr>
        </p:nvSpPr>
        <p:spPr/>
        <p:txBody>
          <a:bodyPr/>
          <a:lstStyle/>
          <a:p>
            <a:fld id="{B29A6767-E9CF-4EAA-A376-CD3042560A0D}" type="slidenum">
              <a:rPr lang="en-GB" smtClean="0"/>
              <a:t>16</a:t>
            </a:fld>
            <a:endParaRPr lang="en-GB"/>
          </a:p>
        </p:txBody>
      </p:sp>
    </p:spTree>
    <p:extLst>
      <p:ext uri="{BB962C8B-B14F-4D97-AF65-F5344CB8AC3E}">
        <p14:creationId xmlns:p14="http://schemas.microsoft.com/office/powerpoint/2010/main" val="418465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starting any project, it is important to assess the three lenses of due diligence. The first is business viability by checking how we are planning to create positive value from this project. This could be to increase revenue, lower costs, boost efficiency or launch new business products or services. The second is technical feasibility by making sure that the AI system can be built. This should consider the desired performance, data availability, engineering timeline and infrastructure needs. The third is human desirability to ensure that the project is really wanted and ethically approved. In the end AI is developed and used by people so it is extremely important to take the human factor into account. If all these three lenses are checked, then the project is ready for liftoff. </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17</a:t>
            </a:fld>
            <a:endParaRPr lang="en-GB"/>
          </a:p>
        </p:txBody>
      </p:sp>
    </p:spTree>
    <p:extLst>
      <p:ext uri="{BB962C8B-B14F-4D97-AF65-F5344CB8AC3E}">
        <p14:creationId xmlns:p14="http://schemas.microsoft.com/office/powerpoint/2010/main" val="2069517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science project flows through a life cycle of five steps. The first step is to gain business understanding in order to define clear goals for value creation with AI. The second step is data preparation and understanding to make sure that we have the proper data to solve our business problem. The third step is modeling where we develop AI tools that address the business goals based on the available data. The fourth step is the deployment phase, where the AI solution is put in the production environment of a company and can actually start to generate business value. The fifth step is monitoring of the deployed AI solution to track that it keeps on working as expected and possibly also update/improve the model over time. These five steps are drawn as a unidirectional cycle, but feedback loops exist. After modeling it is for example possible that we decide to collect new data to improve the model if it does not achieve the desired level of performance. After deployment or monitoring we might decide to go back to the data or modeling phase to tweak the AI solution. Even though it is not necessarily a straight path from step one to five, all these steps are extremely important in any data science project. We will therefore discuss each of them in more detail.</a:t>
            </a:r>
          </a:p>
        </p:txBody>
      </p:sp>
      <p:sp>
        <p:nvSpPr>
          <p:cNvPr id="4" name="Slide Number Placeholder 3"/>
          <p:cNvSpPr>
            <a:spLocks noGrp="1"/>
          </p:cNvSpPr>
          <p:nvPr>
            <p:ph type="sldNum" sz="quarter" idx="5"/>
          </p:nvPr>
        </p:nvSpPr>
        <p:spPr/>
        <p:txBody>
          <a:bodyPr/>
          <a:lstStyle/>
          <a:p>
            <a:fld id="{B29A6767-E9CF-4EAA-A376-CD3042560A0D}" type="slidenum">
              <a:rPr lang="en-GB" smtClean="0"/>
              <a:t>18</a:t>
            </a:fld>
            <a:endParaRPr lang="en-GB"/>
          </a:p>
        </p:txBody>
      </p:sp>
    </p:spTree>
    <p:extLst>
      <p:ext uri="{BB962C8B-B14F-4D97-AF65-F5344CB8AC3E}">
        <p14:creationId xmlns:p14="http://schemas.microsoft.com/office/powerpoint/2010/main" val="1463774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proper business understanding is needed to identify opportunities for AI to create value in a company. Try to discover parts of the company process workflow that can benefit from AI. In module one we discussed some questions to ask when trying to identify valuable AI use cases. AI can help in several ways to improve processes. One can </a:t>
            </a:r>
            <a:r>
              <a:rPr lang="en-US" dirty="0">
                <a:solidFill>
                  <a:schemeClr val="accent6"/>
                </a:solidFill>
              </a:rPr>
              <a:t>automate</a:t>
            </a:r>
            <a:r>
              <a:rPr lang="en-US" dirty="0"/>
              <a:t> existing processes with AI and facilitate collaboration between humans and machines. </a:t>
            </a:r>
            <a:r>
              <a:rPr lang="en-US" dirty="0">
                <a:solidFill>
                  <a:schemeClr val="accent6"/>
                </a:solidFill>
              </a:rPr>
              <a:t>One can improve</a:t>
            </a:r>
            <a:r>
              <a:rPr lang="en-US" dirty="0"/>
              <a:t> existing algorithms that are already valuable, but can become more accurate or reliable. One can discover </a:t>
            </a:r>
            <a:r>
              <a:rPr lang="en-US" dirty="0">
                <a:solidFill>
                  <a:schemeClr val="accent6"/>
                </a:solidFill>
              </a:rPr>
              <a:t>new</a:t>
            </a:r>
            <a:r>
              <a:rPr lang="en-US" dirty="0"/>
              <a:t> business opportunities that impact core business processes and activities of a company</a:t>
            </a:r>
            <a:r>
              <a:rPr lang="en-BE" dirty="0"/>
              <a:t>. In this phase it is really important to pin down what the project’s goal is and how AI is going to solve the problem.</a:t>
            </a:r>
            <a:endParaRPr lang="en-US"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19</a:t>
            </a:fld>
            <a:endParaRPr lang="en-GB"/>
          </a:p>
        </p:txBody>
      </p:sp>
    </p:spTree>
    <p:extLst>
      <p:ext uri="{BB962C8B-B14F-4D97-AF65-F5344CB8AC3E}">
        <p14:creationId xmlns:p14="http://schemas.microsoft.com/office/powerpoint/2010/main" val="422487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This module is the second out of five modules in the AI4Business course. The first module gave a general introduction to the most important AI concepts. We will use that knowledge today and learn how to develop AI tools from a high-level view. </a:t>
            </a:r>
            <a:r>
              <a:rPr lang="en-US" dirty="0"/>
              <a:t>The next modules build further on what we learn today and tackle some aspects in more detail.</a:t>
            </a:r>
            <a:endParaRPr lang="en-BE"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2</a:t>
            </a:fld>
            <a:endParaRPr lang="en-GB"/>
          </a:p>
        </p:txBody>
      </p:sp>
    </p:spTree>
    <p:extLst>
      <p:ext uri="{BB962C8B-B14F-4D97-AF65-F5344CB8AC3E}">
        <p14:creationId xmlns:p14="http://schemas.microsoft.com/office/powerpoint/2010/main" val="2407115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pinpointing the business goals and expectations, it is time to get our hands dirty with data. The first step is data collection from internal and external data sources to acquire relevant and comprehensive data. Data quality is extremely important and often a problem in companies. Data is the new gold, so it is worth to make sure that this information is properly managed. After data collection follows data processing. Data cleaning is needed to deal with missing and inconsistent data, because data is messy. Never trust your data as it comes, always be very careful and perform a series of checks to make sure that everything is ok. Data processing also involves preparing the data for the modeling phase by putting it in the right format to use. All these steps can be very time consuming but are really important. This asks for a structured way to deal with data and centralize the data flow. This is exactly where the data engineer comes in to ensure a smooth process for the data scientist.</a:t>
            </a:r>
          </a:p>
        </p:txBody>
      </p:sp>
      <p:sp>
        <p:nvSpPr>
          <p:cNvPr id="4" name="Slide Number Placeholder 3"/>
          <p:cNvSpPr>
            <a:spLocks noGrp="1"/>
          </p:cNvSpPr>
          <p:nvPr>
            <p:ph type="sldNum" sz="quarter" idx="5"/>
          </p:nvPr>
        </p:nvSpPr>
        <p:spPr/>
        <p:txBody>
          <a:bodyPr/>
          <a:lstStyle/>
          <a:p>
            <a:fld id="{B29A6767-E9CF-4EAA-A376-CD3042560A0D}" type="slidenum">
              <a:rPr lang="en-GB" smtClean="0"/>
              <a:t>20</a:t>
            </a:fld>
            <a:endParaRPr lang="en-GB"/>
          </a:p>
        </p:txBody>
      </p:sp>
    </p:spTree>
    <p:extLst>
      <p:ext uri="{BB962C8B-B14F-4D97-AF65-F5344CB8AC3E}">
        <p14:creationId xmlns:p14="http://schemas.microsoft.com/office/powerpoint/2010/main" val="3701109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data is prepared for use, it is important to gain an understanding of the data. It is always good to summarize the main characteristics of the data set. For example, which information is available and how it is distributed in the data. Representing the data visually in a dashboard can be very informative. This helps in understanding the patterns (and possible bias) in the data, to gain useful insights and to assess the quality of the data. In this step the data scientist and BI analyst can work together to get optimal results.</a:t>
            </a:r>
          </a:p>
        </p:txBody>
      </p:sp>
      <p:sp>
        <p:nvSpPr>
          <p:cNvPr id="4" name="Slide Number Placeholder 3"/>
          <p:cNvSpPr>
            <a:spLocks noGrp="1"/>
          </p:cNvSpPr>
          <p:nvPr>
            <p:ph type="sldNum" sz="quarter" idx="5"/>
          </p:nvPr>
        </p:nvSpPr>
        <p:spPr/>
        <p:txBody>
          <a:bodyPr/>
          <a:lstStyle/>
          <a:p>
            <a:fld id="{B29A6767-E9CF-4EAA-A376-CD3042560A0D}" type="slidenum">
              <a:rPr lang="en-GB" smtClean="0"/>
              <a:t>21</a:t>
            </a:fld>
            <a:endParaRPr lang="en-GB"/>
          </a:p>
        </p:txBody>
      </p:sp>
    </p:spTree>
    <p:extLst>
      <p:ext uri="{BB962C8B-B14F-4D97-AF65-F5344CB8AC3E}">
        <p14:creationId xmlns:p14="http://schemas.microsoft.com/office/powerpoint/2010/main" val="3074222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key questions to ask about your data. What kind of data do I have available? Where can I find it in my organization? Who owns the data and am I allowed to use it? What is the format/quality of the data? Can I trust my data? Is it possible to enrich own data with external data? And possibly the most import question of all: </a:t>
            </a:r>
            <a:r>
              <a:rPr lang="en-US" dirty="0">
                <a:solidFill>
                  <a:schemeClr val="accent6"/>
                </a:solidFill>
              </a:rPr>
              <a:t>Is this the right data to solve my business problem at hand? After step 2 you should be convinced that the answer to this last question is a resounding yes! If not, then it might be good to revisit one of the other questions and make sure that you collect the correct data to solve your problem.</a:t>
            </a:r>
            <a:endParaRPr lang="en-BE" dirty="0">
              <a:solidFill>
                <a:schemeClr val="accent6"/>
              </a:solidFill>
            </a:endParaRPr>
          </a:p>
        </p:txBody>
      </p:sp>
      <p:sp>
        <p:nvSpPr>
          <p:cNvPr id="4" name="Slide Number Placeholder 3"/>
          <p:cNvSpPr>
            <a:spLocks noGrp="1"/>
          </p:cNvSpPr>
          <p:nvPr>
            <p:ph type="sldNum" sz="quarter" idx="5"/>
          </p:nvPr>
        </p:nvSpPr>
        <p:spPr/>
        <p:txBody>
          <a:bodyPr/>
          <a:lstStyle/>
          <a:p>
            <a:fld id="{B29A6767-E9CF-4EAA-A376-CD3042560A0D}" type="slidenum">
              <a:rPr lang="en-GB" smtClean="0"/>
              <a:t>22</a:t>
            </a:fld>
            <a:endParaRPr lang="en-GB"/>
          </a:p>
        </p:txBody>
      </p:sp>
    </p:spTree>
    <p:extLst>
      <p:ext uri="{BB962C8B-B14F-4D97-AF65-F5344CB8AC3E}">
        <p14:creationId xmlns:p14="http://schemas.microsoft.com/office/powerpoint/2010/main" val="2089204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Once the data is prepared and understood, it is time for the fun to begin and start modeling. Feature engineering is the process to transform raw data into usable features. The left side of the graph shows </a:t>
            </a:r>
            <a:r>
              <a:rPr lang="en-US" sz="1200" b="0" i="0" u="none" strike="noStrike" kern="1200" noProof="0" dirty="0">
                <a:solidFill>
                  <a:schemeClr val="tx1"/>
                </a:solidFill>
                <a:effectLst/>
                <a:latin typeface="+mn-lt"/>
                <a:ea typeface="+mn-ea"/>
                <a:cs typeface="+mn-cs"/>
              </a:rPr>
              <a:t>raw data from an input source on housing information. The right side of the graph shows a feature vector as a set of numeric values that represent the same information. Most ML models need such numeric vectors to analyze and process the data, but the problem is that raw data does not come in this format. Feature engineering transforms the raw data information in such feature vectors that a ML model can actually use. Feature construction involves </a:t>
            </a:r>
            <a:r>
              <a:rPr lang="en-GB" dirty="0"/>
              <a:t>creating new features from the ones that you already have</a:t>
            </a:r>
            <a:r>
              <a:rPr lang="en-US" noProof="0" dirty="0"/>
              <a:t>. </a:t>
            </a:r>
            <a:r>
              <a:rPr lang="en-GB" dirty="0"/>
              <a:t>Feature </a:t>
            </a:r>
            <a:r>
              <a:rPr lang="en-GB" dirty="0">
                <a:solidFill>
                  <a:schemeClr val="accent6"/>
                </a:solidFill>
              </a:rPr>
              <a:t>selection </a:t>
            </a:r>
            <a:r>
              <a:rPr lang="en-GB" dirty="0"/>
              <a:t>deals with removing irrelevant features that add more noise than information. The quality of the features often has a huge impact on the predictive performance of an ML model. Unfortunately this is usually a manual task, so be prepared to spend some time on proper feature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23</a:t>
            </a:fld>
            <a:endParaRPr lang="en-GB"/>
          </a:p>
        </p:txBody>
      </p:sp>
    </p:spTree>
    <p:extLst>
      <p:ext uri="{BB962C8B-B14F-4D97-AF65-F5344CB8AC3E}">
        <p14:creationId xmlns:p14="http://schemas.microsoft.com/office/powerpoint/2010/main" val="2824750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engineering for quantitative (or numeric) values is usually trivial as we can simply copy its value. Engineering qualitative (or categorical) features with a limited number of possibilities is less trivial. Assume there are four possible streets: </a:t>
            </a:r>
            <a:r>
              <a:rPr lang="en-GB" dirty="0"/>
              <a:t>{'Charleston Road', 'North Shoreline Boulevard', 'Shorebird Way', '</a:t>
            </a:r>
            <a:r>
              <a:rPr lang="en-GB" dirty="0" err="1"/>
              <a:t>Rengstorff</a:t>
            </a:r>
            <a:r>
              <a:rPr lang="en-GB" dirty="0"/>
              <a:t> Avenue’}. One could assign an index to each street, namely 1 to 4, in order to get numeric values. Easy right? The problem with this approach is that is assumes an ordering between the streets as 4 &gt; 3 &gt;2 &gt; 1. This is of course not what one wants. A better approach is to use the so-called one-hot encoding approach. This creates a vector of length equal to the size of the number of categories, four in our example. Only one element of that vector takes the value of 1, which element depends on the street’s name, and the other values equal 0. 'Charleston Road’ is then represented as [1,0,0,0] for example, 'North Shoreline Boulevard’ is represented as [0,1,0,0] and so on. This way the ML model can use the categorical feature with a clear distinction in the different values.</a:t>
            </a: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24</a:t>
            </a:fld>
            <a:endParaRPr lang="en-GB"/>
          </a:p>
        </p:txBody>
      </p:sp>
    </p:spTree>
    <p:extLst>
      <p:ext uri="{BB962C8B-B14F-4D97-AF65-F5344CB8AC3E}">
        <p14:creationId xmlns:p14="http://schemas.microsoft.com/office/powerpoint/2010/main" val="550073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features are ready to be used it is time to do the actual modeling with machine learning. Training ML models involves experimenting with various algorithms to develop competing models. Each model is then evaluated on new unseen data samples in order to assess the generalization performance. This allows a data scientist to pick the best model for the specific use case. It is always important to make sure that the outcomes make sense and are significant, both from a technical and a business perspective. The modeling phase is typically an iterative process where we try some things, see if it works or not, and try again. Models are often reviewed and it might also happen that we go back to the data for review after seeing the model’s results.</a:t>
            </a:r>
          </a:p>
        </p:txBody>
      </p:sp>
      <p:sp>
        <p:nvSpPr>
          <p:cNvPr id="4" name="Slide Number Placeholder 3"/>
          <p:cNvSpPr>
            <a:spLocks noGrp="1"/>
          </p:cNvSpPr>
          <p:nvPr>
            <p:ph type="sldNum" sz="quarter" idx="5"/>
          </p:nvPr>
        </p:nvSpPr>
        <p:spPr/>
        <p:txBody>
          <a:bodyPr/>
          <a:lstStyle/>
          <a:p>
            <a:fld id="{B29A6767-E9CF-4EAA-A376-CD3042560A0D}" type="slidenum">
              <a:rPr lang="en-GB" smtClean="0"/>
              <a:t>25</a:t>
            </a:fld>
            <a:endParaRPr lang="en-GB"/>
          </a:p>
        </p:txBody>
      </p:sp>
    </p:spTree>
    <p:extLst>
      <p:ext uri="{BB962C8B-B14F-4D97-AF65-F5344CB8AC3E}">
        <p14:creationId xmlns:p14="http://schemas.microsoft.com/office/powerpoint/2010/main" val="922898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ML model is developed in the data scientist’s playground, it is time to deploy it into practice. So far the ML model is mainly a proof of concept (</a:t>
            </a:r>
            <a:r>
              <a:rPr lang="en-US" dirty="0" err="1"/>
              <a:t>PoC</a:t>
            </a:r>
            <a:r>
              <a:rPr lang="en-US" dirty="0"/>
              <a:t>) but it is not generating value yet. Deployment refers to the </a:t>
            </a:r>
            <a:r>
              <a:rPr lang="en-GB" dirty="0"/>
              <a:t>integration of the ML model into an existing production environment. This is often overlooked, but the </a:t>
            </a:r>
            <a:r>
              <a:rPr lang="en-US" dirty="0"/>
              <a:t>ML code only constitutes a tiny part of the full production architecture</a:t>
            </a:r>
            <a:r>
              <a:rPr lang="en-GB" dirty="0"/>
              <a:t>. Other elements involve testing, serving infrastructure, resource management, automation and so on. An </a:t>
            </a:r>
            <a:r>
              <a:rPr lang="en-GB" dirty="0" err="1"/>
              <a:t>MLOps</a:t>
            </a:r>
            <a:r>
              <a:rPr lang="en-GB" dirty="0"/>
              <a:t> engineer ensures that the AI solution is deployed successfully in this environment and starts to generate value. The </a:t>
            </a:r>
            <a:r>
              <a:rPr lang="en-GB" dirty="0" err="1"/>
              <a:t>PoC</a:t>
            </a:r>
            <a:r>
              <a:rPr lang="en-GB" dirty="0"/>
              <a:t> to production gap refers to the fact that many researched ML solutions never see daylight and simply cease to exist, which is a big problem in many companies. To avoid wasted resources it is of course vital that all good solutions make it to production.</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26</a:t>
            </a:fld>
            <a:endParaRPr lang="en-GB"/>
          </a:p>
        </p:txBody>
      </p:sp>
    </p:spTree>
    <p:extLst>
      <p:ext uri="{BB962C8B-B14F-4D97-AF65-F5344CB8AC3E}">
        <p14:creationId xmlns:p14="http://schemas.microsoft.com/office/powerpoint/2010/main" val="1460648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a model is deployed in production, it is not over yet. The real world is constantly changing and this can have an impact on your ML model. Data drift refers to the situation where the distribution of input features changes over time, for example when </a:t>
            </a:r>
            <a:r>
              <a:rPr lang="en-BE" dirty="0"/>
              <a:t>houses become smaller because of space </a:t>
            </a:r>
            <a:r>
              <a:rPr lang="en-US" dirty="0"/>
              <a:t>scarceness. Concept drift implies that </a:t>
            </a:r>
            <a:r>
              <a:rPr lang="en-BE" dirty="0"/>
              <a:t>the mapping from features to target changes, for example when the popularity for small houses makes these more expensive over time. When you leave your model unchanged it will start performing worse and worse. It is therefore key to ensure </a:t>
            </a:r>
            <a:r>
              <a:rPr lang="en-US" dirty="0"/>
              <a:t>hat algorithms </a:t>
            </a:r>
            <a:r>
              <a:rPr lang="en-US" dirty="0">
                <a:solidFill>
                  <a:schemeClr val="accent6"/>
                </a:solidFill>
              </a:rPr>
              <a:t>keep doing a good job </a:t>
            </a:r>
            <a:r>
              <a:rPr lang="en-US" dirty="0"/>
              <a:t>once they are deployed. One should constantly evaluate their performance with regard to a baseline in order to identify degrading solutions early on. To achieve this one can brainstorm </a:t>
            </a:r>
            <a:r>
              <a:rPr lang="en-US" dirty="0">
                <a:solidFill>
                  <a:schemeClr val="accent6"/>
                </a:solidFill>
              </a:rPr>
              <a:t>statistics/metrics </a:t>
            </a:r>
            <a:r>
              <a:rPr lang="en-US" dirty="0"/>
              <a:t>to track over time which summarize the performance of the model. These can be nicely visualized in a dashboard with some thresholds for alarms. Also this is an iterative process, where both metrics and thresholds can be adjusted over time. It seems like AI is never done, but with these measures in place you are well on track to keep generating value from the ML solutions in production.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27</a:t>
            </a:fld>
            <a:endParaRPr lang="en-GB"/>
          </a:p>
        </p:txBody>
      </p:sp>
    </p:spTree>
    <p:extLst>
      <p:ext uri="{BB962C8B-B14F-4D97-AF65-F5344CB8AC3E}">
        <p14:creationId xmlns:p14="http://schemas.microsoft.com/office/powerpoint/2010/main" val="2133821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the five project stages of the data science life cycle. Let’s now illustrate this process in more detail with some examples.</a:t>
            </a:r>
          </a:p>
        </p:txBody>
      </p:sp>
      <p:sp>
        <p:nvSpPr>
          <p:cNvPr id="4" name="Slide Number Placeholder 3"/>
          <p:cNvSpPr>
            <a:spLocks noGrp="1"/>
          </p:cNvSpPr>
          <p:nvPr>
            <p:ph type="sldNum" sz="quarter" idx="5"/>
          </p:nvPr>
        </p:nvSpPr>
        <p:spPr/>
        <p:txBody>
          <a:bodyPr/>
          <a:lstStyle/>
          <a:p>
            <a:fld id="{B29A6767-E9CF-4EAA-A376-CD3042560A0D}" type="slidenum">
              <a:rPr lang="en-GB" smtClean="0"/>
              <a:t>28</a:t>
            </a:fld>
            <a:endParaRPr lang="en-GB"/>
          </a:p>
        </p:txBody>
      </p:sp>
    </p:spTree>
    <p:extLst>
      <p:ext uri="{BB962C8B-B14F-4D97-AF65-F5344CB8AC3E}">
        <p14:creationId xmlns:p14="http://schemas.microsoft.com/office/powerpoint/2010/main" val="2434330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problem deals with an automatic feeding system for chickens. This system needs to decide how much food each chicken should get. The problem is that roosters and hens look very similar, but roosters are bigger and therefore require more nutrition. We want to develop an AI solution that classifies roosters and hens based on the visual inspection of images.</a:t>
            </a:r>
          </a:p>
        </p:txBody>
      </p:sp>
      <p:sp>
        <p:nvSpPr>
          <p:cNvPr id="4" name="Slide Number Placeholder 3"/>
          <p:cNvSpPr>
            <a:spLocks noGrp="1"/>
          </p:cNvSpPr>
          <p:nvPr>
            <p:ph type="sldNum" sz="quarter" idx="5"/>
          </p:nvPr>
        </p:nvSpPr>
        <p:spPr/>
        <p:txBody>
          <a:bodyPr/>
          <a:lstStyle/>
          <a:p>
            <a:fld id="{B29A6767-E9CF-4EAA-A376-CD3042560A0D}" type="slidenum">
              <a:rPr lang="en-GB" smtClean="0"/>
              <a:t>29</a:t>
            </a:fld>
            <a:endParaRPr lang="en-GB"/>
          </a:p>
        </p:txBody>
      </p:sp>
    </p:spTree>
    <p:extLst>
      <p:ext uri="{BB962C8B-B14F-4D97-AF65-F5344CB8AC3E}">
        <p14:creationId xmlns:p14="http://schemas.microsoft.com/office/powerpoint/2010/main" val="1189712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AI tools is a journey. We start by discussing the typical people involved in an AI team. We then highlight the stages that an AI project flows through and illustrate this with a big picture example. We also focus on how to evaluate an AI project after completion via key performance indicators (KPIs). Finally, we discuss a framework to develop practical AI solutions developed by our own Prophecy Labs, which has been proven successful in the past. This module is wrapped up by a hands-on tutorial in Python where we bring all the theoretical material to practice.</a:t>
            </a:r>
          </a:p>
        </p:txBody>
      </p:sp>
      <p:sp>
        <p:nvSpPr>
          <p:cNvPr id="4" name="Slide Number Placeholder 3"/>
          <p:cNvSpPr>
            <a:spLocks noGrp="1"/>
          </p:cNvSpPr>
          <p:nvPr>
            <p:ph type="sldNum" sz="quarter" idx="5"/>
          </p:nvPr>
        </p:nvSpPr>
        <p:spPr/>
        <p:txBody>
          <a:bodyPr/>
          <a:lstStyle/>
          <a:p>
            <a:fld id="{B29A6767-E9CF-4EAA-A376-CD3042560A0D}" type="slidenum">
              <a:rPr lang="en-GB" smtClean="0"/>
              <a:t>3</a:t>
            </a:fld>
            <a:endParaRPr lang="en-GB"/>
          </a:p>
        </p:txBody>
      </p:sp>
    </p:spTree>
    <p:extLst>
      <p:ext uri="{BB962C8B-B14F-4D97-AF65-F5344CB8AC3E}">
        <p14:creationId xmlns:p14="http://schemas.microsoft.com/office/powerpoint/2010/main" val="507044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problem deals with default predictions for bank loans. We need to estimate who will be able to repay the loan amount and who won’t. The problem is that defaults cause big losses for the bank. We are therefore interested in developing an AI system that finds good customer profiles to grant a loan, while avoiding loans to risky profiles.</a:t>
            </a:r>
          </a:p>
        </p:txBody>
      </p:sp>
      <p:sp>
        <p:nvSpPr>
          <p:cNvPr id="4" name="Slide Number Placeholder 3"/>
          <p:cNvSpPr>
            <a:spLocks noGrp="1"/>
          </p:cNvSpPr>
          <p:nvPr>
            <p:ph type="sldNum" sz="quarter" idx="5"/>
          </p:nvPr>
        </p:nvSpPr>
        <p:spPr/>
        <p:txBody>
          <a:bodyPr/>
          <a:lstStyle/>
          <a:p>
            <a:fld id="{B29A6767-E9CF-4EAA-A376-CD3042560A0D}" type="slidenum">
              <a:rPr lang="en-GB" smtClean="0"/>
              <a:t>30</a:t>
            </a:fld>
            <a:endParaRPr lang="en-GB"/>
          </a:p>
        </p:txBody>
      </p:sp>
    </p:spTree>
    <p:extLst>
      <p:ext uri="{BB962C8B-B14F-4D97-AF65-F5344CB8AC3E}">
        <p14:creationId xmlns:p14="http://schemas.microsoft.com/office/powerpoint/2010/main" val="3104906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our problems, the goal is to use relevant historical data to extract useful insights which are then captured in a ML model. </a:t>
            </a:r>
          </a:p>
        </p:txBody>
      </p:sp>
      <p:sp>
        <p:nvSpPr>
          <p:cNvPr id="4" name="Slide Number Placeholder 3"/>
          <p:cNvSpPr>
            <a:spLocks noGrp="1"/>
          </p:cNvSpPr>
          <p:nvPr>
            <p:ph type="sldNum" sz="quarter" idx="5"/>
          </p:nvPr>
        </p:nvSpPr>
        <p:spPr/>
        <p:txBody>
          <a:bodyPr/>
          <a:lstStyle/>
          <a:p>
            <a:fld id="{B29A6767-E9CF-4EAA-A376-CD3042560A0D}" type="slidenum">
              <a:rPr lang="en-GB" smtClean="0"/>
              <a:t>31</a:t>
            </a:fld>
            <a:endParaRPr lang="en-GB"/>
          </a:p>
        </p:txBody>
      </p:sp>
    </p:spTree>
    <p:extLst>
      <p:ext uri="{BB962C8B-B14F-4D97-AF65-F5344CB8AC3E}">
        <p14:creationId xmlns:p14="http://schemas.microsoft.com/office/powerpoint/2010/main" val="2266556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from the full dataset.</a:t>
            </a:r>
          </a:p>
        </p:txBody>
      </p:sp>
      <p:sp>
        <p:nvSpPr>
          <p:cNvPr id="4" name="Slide Number Placeholder 3"/>
          <p:cNvSpPr>
            <a:spLocks noGrp="1"/>
          </p:cNvSpPr>
          <p:nvPr>
            <p:ph type="sldNum" sz="quarter" idx="5"/>
          </p:nvPr>
        </p:nvSpPr>
        <p:spPr/>
        <p:txBody>
          <a:bodyPr/>
          <a:lstStyle/>
          <a:p>
            <a:fld id="{B29A6767-E9CF-4EAA-A376-CD3042560A0D}" type="slidenum">
              <a:rPr lang="en-GB" smtClean="0"/>
              <a:t>32</a:t>
            </a:fld>
            <a:endParaRPr lang="en-GB"/>
          </a:p>
        </p:txBody>
      </p:sp>
    </p:spTree>
    <p:extLst>
      <p:ext uri="{BB962C8B-B14F-4D97-AF65-F5344CB8AC3E}">
        <p14:creationId xmlns:p14="http://schemas.microsoft.com/office/powerpoint/2010/main" val="759621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to model anything, we partition the full dataset in a train set and test set. The train set will be used to develop the ML model, while the test set is used to evaluate the model afterwards.</a:t>
            </a:r>
          </a:p>
        </p:txBody>
      </p:sp>
      <p:sp>
        <p:nvSpPr>
          <p:cNvPr id="4" name="Slide Number Placeholder 3"/>
          <p:cNvSpPr>
            <a:spLocks noGrp="1"/>
          </p:cNvSpPr>
          <p:nvPr>
            <p:ph type="sldNum" sz="quarter" idx="5"/>
          </p:nvPr>
        </p:nvSpPr>
        <p:spPr/>
        <p:txBody>
          <a:bodyPr/>
          <a:lstStyle/>
          <a:p>
            <a:fld id="{B29A6767-E9CF-4EAA-A376-CD3042560A0D}" type="slidenum">
              <a:rPr lang="en-GB" smtClean="0"/>
              <a:t>33</a:t>
            </a:fld>
            <a:endParaRPr lang="en-GB"/>
          </a:p>
        </p:txBody>
      </p:sp>
    </p:spTree>
    <p:extLst>
      <p:ext uri="{BB962C8B-B14F-4D97-AF65-F5344CB8AC3E}">
        <p14:creationId xmlns:p14="http://schemas.microsoft.com/office/powerpoint/2010/main" val="1617554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 set is used to develop the ML model and contains both features and a target. This indicates that we are working with supervised problems. However, are they classification or regression problems?</a:t>
            </a:r>
          </a:p>
        </p:txBody>
      </p:sp>
      <p:sp>
        <p:nvSpPr>
          <p:cNvPr id="4" name="Slide Number Placeholder 3"/>
          <p:cNvSpPr>
            <a:spLocks noGrp="1"/>
          </p:cNvSpPr>
          <p:nvPr>
            <p:ph type="sldNum" sz="quarter" idx="5"/>
          </p:nvPr>
        </p:nvSpPr>
        <p:spPr/>
        <p:txBody>
          <a:bodyPr/>
          <a:lstStyle/>
          <a:p>
            <a:fld id="{B29A6767-E9CF-4EAA-A376-CD3042560A0D}" type="slidenum">
              <a:rPr lang="en-GB" smtClean="0"/>
              <a:t>34</a:t>
            </a:fld>
            <a:endParaRPr lang="en-GB"/>
          </a:p>
        </p:txBody>
      </p:sp>
    </p:spTree>
    <p:extLst>
      <p:ext uri="{BB962C8B-B14F-4D97-AF65-F5344CB8AC3E}">
        <p14:creationId xmlns:p14="http://schemas.microsoft.com/office/powerpoint/2010/main" val="2412234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chicken example our features are images of the chickens while the target is an indicator for either “hen” or “rooster”. This is therefore a classification problem. Such image data is a typical example of unstructured data which can not be simply captured in a data table with rows and columns.</a:t>
            </a:r>
          </a:p>
        </p:txBody>
      </p:sp>
      <p:sp>
        <p:nvSpPr>
          <p:cNvPr id="4" name="Slide Number Placeholder 3"/>
          <p:cNvSpPr>
            <a:spLocks noGrp="1"/>
          </p:cNvSpPr>
          <p:nvPr>
            <p:ph type="sldNum" sz="quarter" idx="5"/>
          </p:nvPr>
        </p:nvSpPr>
        <p:spPr/>
        <p:txBody>
          <a:bodyPr/>
          <a:lstStyle/>
          <a:p>
            <a:fld id="{B29A6767-E9CF-4EAA-A376-CD3042560A0D}" type="slidenum">
              <a:rPr lang="en-GB" smtClean="0"/>
              <a:t>35</a:t>
            </a:fld>
            <a:endParaRPr lang="en-GB"/>
          </a:p>
        </p:txBody>
      </p:sp>
    </p:spTree>
    <p:extLst>
      <p:ext uri="{BB962C8B-B14F-4D97-AF65-F5344CB8AC3E}">
        <p14:creationId xmlns:p14="http://schemas.microsoft.com/office/powerpoint/2010/main" val="3360007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default example our features are customer characteristics while the target is an indicator for either “default” or “no default”. This is therefore also a classification problem. Such tabular data is a typical example of structured data which can be easily captured in a data table with rows and columns. The rows represent different observations/customers and the columns capture the default target and features such as the age, education level and gender.</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36</a:t>
            </a:fld>
            <a:endParaRPr lang="en-GB"/>
          </a:p>
        </p:txBody>
      </p:sp>
    </p:spTree>
    <p:extLst>
      <p:ext uri="{BB962C8B-B14F-4D97-AF65-F5344CB8AC3E}">
        <p14:creationId xmlns:p14="http://schemas.microsoft.com/office/powerpoint/2010/main" val="443869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whole data preparation process typically involves to collect data from a database, followed by data processing, understanding and feature engineering. Notice that we only use the training data here to avoid information leakage of the test set in our modeling process.</a:t>
            </a:r>
          </a:p>
        </p:txBody>
      </p:sp>
      <p:sp>
        <p:nvSpPr>
          <p:cNvPr id="4" name="Slide Number Placeholder 3"/>
          <p:cNvSpPr>
            <a:spLocks noGrp="1"/>
          </p:cNvSpPr>
          <p:nvPr>
            <p:ph type="sldNum" sz="quarter" idx="5"/>
          </p:nvPr>
        </p:nvSpPr>
        <p:spPr/>
        <p:txBody>
          <a:bodyPr/>
          <a:lstStyle/>
          <a:p>
            <a:fld id="{B29A6767-E9CF-4EAA-A376-CD3042560A0D}" type="slidenum">
              <a:rPr lang="en-GB" smtClean="0"/>
              <a:t>37</a:t>
            </a:fld>
            <a:endParaRPr lang="en-GB"/>
          </a:p>
        </p:txBody>
      </p:sp>
    </p:spTree>
    <p:extLst>
      <p:ext uri="{BB962C8B-B14F-4D97-AF65-F5344CB8AC3E}">
        <p14:creationId xmlns:p14="http://schemas.microsoft.com/office/powerpoint/2010/main" val="1051789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modeling phase we look for patterns that map features to the target, so we want to explain the default indicator based on the available features.</a:t>
            </a:r>
          </a:p>
        </p:txBody>
      </p:sp>
      <p:sp>
        <p:nvSpPr>
          <p:cNvPr id="4" name="Slide Number Placeholder 3"/>
          <p:cNvSpPr>
            <a:spLocks noGrp="1"/>
          </p:cNvSpPr>
          <p:nvPr>
            <p:ph type="sldNum" sz="quarter" idx="5"/>
          </p:nvPr>
        </p:nvSpPr>
        <p:spPr/>
        <p:txBody>
          <a:bodyPr/>
          <a:lstStyle/>
          <a:p>
            <a:fld id="{B29A6767-E9CF-4EAA-A376-CD3042560A0D}" type="slidenum">
              <a:rPr lang="en-GB" smtClean="0"/>
              <a:t>38</a:t>
            </a:fld>
            <a:endParaRPr lang="en-GB"/>
          </a:p>
        </p:txBody>
      </p:sp>
    </p:spTree>
    <p:extLst>
      <p:ext uri="{BB962C8B-B14F-4D97-AF65-F5344CB8AC3E}">
        <p14:creationId xmlns:p14="http://schemas.microsoft.com/office/powerpoint/2010/main" val="4177342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relations are captured in a model we can make predictions for new unseen data examples.</a:t>
            </a:r>
          </a:p>
        </p:txBody>
      </p:sp>
      <p:sp>
        <p:nvSpPr>
          <p:cNvPr id="4" name="Slide Number Placeholder 3"/>
          <p:cNvSpPr>
            <a:spLocks noGrp="1"/>
          </p:cNvSpPr>
          <p:nvPr>
            <p:ph type="sldNum" sz="quarter" idx="5"/>
          </p:nvPr>
        </p:nvSpPr>
        <p:spPr/>
        <p:txBody>
          <a:bodyPr/>
          <a:lstStyle/>
          <a:p>
            <a:fld id="{B29A6767-E9CF-4EAA-A376-CD3042560A0D}" type="slidenum">
              <a:rPr lang="en-GB" smtClean="0"/>
              <a:t>39</a:t>
            </a:fld>
            <a:endParaRPr lang="en-GB"/>
          </a:p>
        </p:txBody>
      </p:sp>
    </p:spTree>
    <p:extLst>
      <p:ext uri="{BB962C8B-B14F-4D97-AF65-F5344CB8AC3E}">
        <p14:creationId xmlns:p14="http://schemas.microsoft.com/office/powerpoint/2010/main" val="230644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which people are typically part of an AI team.</a:t>
            </a:r>
          </a:p>
        </p:txBody>
      </p:sp>
      <p:sp>
        <p:nvSpPr>
          <p:cNvPr id="4" name="Slide Number Placeholder 3"/>
          <p:cNvSpPr>
            <a:spLocks noGrp="1"/>
          </p:cNvSpPr>
          <p:nvPr>
            <p:ph type="sldNum" sz="quarter" idx="5"/>
          </p:nvPr>
        </p:nvSpPr>
        <p:spPr/>
        <p:txBody>
          <a:bodyPr/>
          <a:lstStyle/>
          <a:p>
            <a:fld id="{B29A6767-E9CF-4EAA-A376-CD3042560A0D}" type="slidenum">
              <a:rPr lang="en-GB" smtClean="0"/>
              <a:t>4</a:t>
            </a:fld>
            <a:endParaRPr lang="en-GB"/>
          </a:p>
        </p:txBody>
      </p:sp>
    </p:spTree>
    <p:extLst>
      <p:ext uri="{BB962C8B-B14F-4D97-AF65-F5344CB8AC3E}">
        <p14:creationId xmlns:p14="http://schemas.microsoft.com/office/powerpoint/2010/main" val="1050541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candidate is very simple and predicts “no default” for all young and female customers. The new data example therefore seems to be a good profile to grant a loan.</a:t>
            </a:r>
          </a:p>
        </p:txBody>
      </p:sp>
      <p:sp>
        <p:nvSpPr>
          <p:cNvPr id="4" name="Slide Number Placeholder 3"/>
          <p:cNvSpPr>
            <a:spLocks noGrp="1"/>
          </p:cNvSpPr>
          <p:nvPr>
            <p:ph type="sldNum" sz="quarter" idx="5"/>
          </p:nvPr>
        </p:nvSpPr>
        <p:spPr/>
        <p:txBody>
          <a:bodyPr/>
          <a:lstStyle/>
          <a:p>
            <a:fld id="{B29A6767-E9CF-4EAA-A376-CD3042560A0D}" type="slidenum">
              <a:rPr lang="en-GB" smtClean="0"/>
              <a:t>40</a:t>
            </a:fld>
            <a:endParaRPr lang="en-GB"/>
          </a:p>
        </p:txBody>
      </p:sp>
    </p:spTree>
    <p:extLst>
      <p:ext uri="{BB962C8B-B14F-4D97-AF65-F5344CB8AC3E}">
        <p14:creationId xmlns:p14="http://schemas.microsoft.com/office/powerpoint/2010/main" val="309215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model candidate is equally simple and predicts “default” for all customers with the name “</a:t>
            </a:r>
            <a:r>
              <a:rPr lang="en-US" dirty="0" err="1"/>
              <a:t>Maes</a:t>
            </a:r>
            <a:r>
              <a:rPr lang="en-US" dirty="0"/>
              <a:t>”. The new data example therefore seems to be a risky profile and will not receive a loan.</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41</a:t>
            </a:fld>
            <a:endParaRPr lang="en-GB"/>
          </a:p>
        </p:txBody>
      </p:sp>
    </p:spTree>
    <p:extLst>
      <p:ext uri="{BB962C8B-B14F-4D97-AF65-F5344CB8AC3E}">
        <p14:creationId xmlns:p14="http://schemas.microsoft.com/office/powerpoint/2010/main" val="158613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two different models, which one should we choose? This is where the test data comes into play</a:t>
            </a:r>
          </a:p>
        </p:txBody>
      </p:sp>
      <p:sp>
        <p:nvSpPr>
          <p:cNvPr id="4" name="Slide Number Placeholder 3"/>
          <p:cNvSpPr>
            <a:spLocks noGrp="1"/>
          </p:cNvSpPr>
          <p:nvPr>
            <p:ph type="sldNum" sz="quarter" idx="5"/>
          </p:nvPr>
        </p:nvSpPr>
        <p:spPr/>
        <p:txBody>
          <a:bodyPr/>
          <a:lstStyle/>
          <a:p>
            <a:fld id="{B29A6767-E9CF-4EAA-A376-CD3042560A0D}" type="slidenum">
              <a:rPr lang="en-GB" smtClean="0"/>
              <a:t>42</a:t>
            </a:fld>
            <a:endParaRPr lang="en-GB"/>
          </a:p>
        </p:txBody>
      </p:sp>
    </p:spTree>
    <p:extLst>
      <p:ext uri="{BB962C8B-B14F-4D97-AF65-F5344CB8AC3E}">
        <p14:creationId xmlns:p14="http://schemas.microsoft.com/office/powerpoint/2010/main" val="428811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are developed on the train data, without looking at the test data.</a:t>
            </a:r>
          </a:p>
        </p:txBody>
      </p:sp>
      <p:sp>
        <p:nvSpPr>
          <p:cNvPr id="4" name="Slide Number Placeholder 3"/>
          <p:cNvSpPr>
            <a:spLocks noGrp="1"/>
          </p:cNvSpPr>
          <p:nvPr>
            <p:ph type="sldNum" sz="quarter" idx="5"/>
          </p:nvPr>
        </p:nvSpPr>
        <p:spPr/>
        <p:txBody>
          <a:bodyPr/>
          <a:lstStyle/>
          <a:p>
            <a:fld id="{B29A6767-E9CF-4EAA-A376-CD3042560A0D}" type="slidenum">
              <a:rPr lang="en-GB" smtClean="0"/>
              <a:t>43</a:t>
            </a:fld>
            <a:endParaRPr lang="en-GB"/>
          </a:p>
        </p:txBody>
      </p:sp>
    </p:spTree>
    <p:extLst>
      <p:ext uri="{BB962C8B-B14F-4D97-AF65-F5344CB8AC3E}">
        <p14:creationId xmlns:p14="http://schemas.microsoft.com/office/powerpoint/2010/main" val="78124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take the test data and split the features and targets.</a:t>
            </a:r>
          </a:p>
        </p:txBody>
      </p:sp>
      <p:sp>
        <p:nvSpPr>
          <p:cNvPr id="4" name="Slide Number Placeholder 3"/>
          <p:cNvSpPr>
            <a:spLocks noGrp="1"/>
          </p:cNvSpPr>
          <p:nvPr>
            <p:ph type="sldNum" sz="quarter" idx="5"/>
          </p:nvPr>
        </p:nvSpPr>
        <p:spPr/>
        <p:txBody>
          <a:bodyPr/>
          <a:lstStyle/>
          <a:p>
            <a:fld id="{B29A6767-E9CF-4EAA-A376-CD3042560A0D}" type="slidenum">
              <a:rPr lang="en-GB" smtClean="0"/>
              <a:t>44</a:t>
            </a:fld>
            <a:endParaRPr lang="en-GB"/>
          </a:p>
        </p:txBody>
      </p:sp>
    </p:spTree>
    <p:extLst>
      <p:ext uri="{BB962C8B-B14F-4D97-AF65-F5344CB8AC3E}">
        <p14:creationId xmlns:p14="http://schemas.microsoft.com/office/powerpoint/2010/main" val="4734768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are put through the model…</a:t>
            </a:r>
          </a:p>
        </p:txBody>
      </p:sp>
      <p:sp>
        <p:nvSpPr>
          <p:cNvPr id="4" name="Slide Number Placeholder 3"/>
          <p:cNvSpPr>
            <a:spLocks noGrp="1"/>
          </p:cNvSpPr>
          <p:nvPr>
            <p:ph type="sldNum" sz="quarter" idx="5"/>
          </p:nvPr>
        </p:nvSpPr>
        <p:spPr/>
        <p:txBody>
          <a:bodyPr/>
          <a:lstStyle/>
          <a:p>
            <a:fld id="{B29A6767-E9CF-4EAA-A376-CD3042560A0D}" type="slidenum">
              <a:rPr lang="en-GB" smtClean="0"/>
              <a:t>45</a:t>
            </a:fld>
            <a:endParaRPr lang="en-GB"/>
          </a:p>
        </p:txBody>
      </p:sp>
    </p:spTree>
    <p:extLst>
      <p:ext uri="{BB962C8B-B14F-4D97-AF65-F5344CB8AC3E}">
        <p14:creationId xmlns:p14="http://schemas.microsoft.com/office/powerpoint/2010/main" val="2567253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generate predicted labels.</a:t>
            </a:r>
          </a:p>
        </p:txBody>
      </p:sp>
      <p:sp>
        <p:nvSpPr>
          <p:cNvPr id="4" name="Slide Number Placeholder 3"/>
          <p:cNvSpPr>
            <a:spLocks noGrp="1"/>
          </p:cNvSpPr>
          <p:nvPr>
            <p:ph type="sldNum" sz="quarter" idx="5"/>
          </p:nvPr>
        </p:nvSpPr>
        <p:spPr/>
        <p:txBody>
          <a:bodyPr/>
          <a:lstStyle/>
          <a:p>
            <a:fld id="{B29A6767-E9CF-4EAA-A376-CD3042560A0D}" type="slidenum">
              <a:rPr lang="en-GB" smtClean="0"/>
              <a:t>46</a:t>
            </a:fld>
            <a:endParaRPr lang="en-GB"/>
          </a:p>
        </p:txBody>
      </p:sp>
    </p:spTree>
    <p:extLst>
      <p:ext uri="{BB962C8B-B14F-4D97-AF65-F5344CB8AC3E}">
        <p14:creationId xmlns:p14="http://schemas.microsoft.com/office/powerpoint/2010/main" val="18742094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predicted labels are then compared against the actual labels of the test data in order to measure performance of each model.</a:t>
            </a:r>
          </a:p>
        </p:txBody>
      </p:sp>
      <p:sp>
        <p:nvSpPr>
          <p:cNvPr id="4" name="Slide Number Placeholder 3"/>
          <p:cNvSpPr>
            <a:spLocks noGrp="1"/>
          </p:cNvSpPr>
          <p:nvPr>
            <p:ph type="sldNum" sz="quarter" idx="5"/>
          </p:nvPr>
        </p:nvSpPr>
        <p:spPr/>
        <p:txBody>
          <a:bodyPr/>
          <a:lstStyle/>
          <a:p>
            <a:fld id="{B29A6767-E9CF-4EAA-A376-CD3042560A0D}" type="slidenum">
              <a:rPr lang="en-GB" smtClean="0"/>
              <a:t>47</a:t>
            </a:fld>
            <a:endParaRPr lang="en-GB"/>
          </a:p>
        </p:txBody>
      </p:sp>
    </p:spTree>
    <p:extLst>
      <p:ext uri="{BB962C8B-B14F-4D97-AF65-F5344CB8AC3E}">
        <p14:creationId xmlns:p14="http://schemas.microsoft.com/office/powerpoint/2010/main" val="3747602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focused on the modeling phase, namely step 3 in the data science life cycle.</a:t>
            </a:r>
          </a:p>
        </p:txBody>
      </p:sp>
      <p:sp>
        <p:nvSpPr>
          <p:cNvPr id="4" name="Slide Number Placeholder 3"/>
          <p:cNvSpPr>
            <a:spLocks noGrp="1"/>
          </p:cNvSpPr>
          <p:nvPr>
            <p:ph type="sldNum" sz="quarter" idx="5"/>
          </p:nvPr>
        </p:nvSpPr>
        <p:spPr/>
        <p:txBody>
          <a:bodyPr/>
          <a:lstStyle/>
          <a:p>
            <a:fld id="{B29A6767-E9CF-4EAA-A376-CD3042560A0D}" type="slidenum">
              <a:rPr lang="en-GB" smtClean="0"/>
              <a:t>48</a:t>
            </a:fld>
            <a:endParaRPr lang="en-GB"/>
          </a:p>
        </p:txBody>
      </p:sp>
    </p:spTree>
    <p:extLst>
      <p:ext uri="{BB962C8B-B14F-4D97-AF65-F5344CB8AC3E}">
        <p14:creationId xmlns:p14="http://schemas.microsoft.com/office/powerpoint/2010/main" val="1109846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take the ML model and deploy it in production.</a:t>
            </a:r>
          </a:p>
        </p:txBody>
      </p:sp>
      <p:sp>
        <p:nvSpPr>
          <p:cNvPr id="4" name="Slide Number Placeholder 3"/>
          <p:cNvSpPr>
            <a:spLocks noGrp="1"/>
          </p:cNvSpPr>
          <p:nvPr>
            <p:ph type="sldNum" sz="quarter" idx="5"/>
          </p:nvPr>
        </p:nvSpPr>
        <p:spPr/>
        <p:txBody>
          <a:bodyPr/>
          <a:lstStyle/>
          <a:p>
            <a:fld id="{B29A6767-E9CF-4EAA-A376-CD3042560A0D}" type="slidenum">
              <a:rPr lang="en-GB" smtClean="0"/>
              <a:t>49</a:t>
            </a:fld>
            <a:endParaRPr lang="en-GB"/>
          </a:p>
        </p:txBody>
      </p:sp>
    </p:spTree>
    <p:extLst>
      <p:ext uri="{BB962C8B-B14F-4D97-AF65-F5344CB8AC3E}">
        <p14:creationId xmlns:p14="http://schemas.microsoft.com/office/powerpoint/2010/main" val="112794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a distinction between core team members and supporting roles. Both groups are very important for the project’s success of course. A small AI team should at least have the following functions represented. The core team consists of a data science team lead, a data scientist and data engineer. In the supporting roles we have a business intelligence analyst, a database administrator and someone with DevOps/</a:t>
            </a:r>
            <a:r>
              <a:rPr lang="en-US" dirty="0" err="1"/>
              <a:t>MLOps</a:t>
            </a:r>
            <a:r>
              <a:rPr lang="en-US" dirty="0"/>
              <a:t> skills. Notice that a big team will contain multiple data scientists or engineers for example.</a:t>
            </a:r>
          </a:p>
        </p:txBody>
      </p:sp>
      <p:sp>
        <p:nvSpPr>
          <p:cNvPr id="4" name="Slide Number Placeholder 3"/>
          <p:cNvSpPr>
            <a:spLocks noGrp="1"/>
          </p:cNvSpPr>
          <p:nvPr>
            <p:ph type="sldNum" sz="quarter" idx="5"/>
          </p:nvPr>
        </p:nvSpPr>
        <p:spPr/>
        <p:txBody>
          <a:bodyPr/>
          <a:lstStyle/>
          <a:p>
            <a:fld id="{B29A6767-E9CF-4EAA-A376-CD3042560A0D}" type="slidenum">
              <a:rPr lang="en-GB" smtClean="0"/>
              <a:t>5</a:t>
            </a:fld>
            <a:endParaRPr lang="en-GB"/>
          </a:p>
        </p:txBody>
      </p:sp>
    </p:spTree>
    <p:extLst>
      <p:ext uri="{BB962C8B-B14F-4D97-AF65-F5344CB8AC3E}">
        <p14:creationId xmlns:p14="http://schemas.microsoft.com/office/powerpoint/2010/main" val="3797493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t>
            </a:r>
            <a:r>
              <a:rPr lang="en-GB" dirty="0"/>
              <a:t>feed in new data…</a:t>
            </a: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50</a:t>
            </a:fld>
            <a:endParaRPr lang="en-GB"/>
          </a:p>
        </p:txBody>
      </p:sp>
    </p:spTree>
    <p:extLst>
      <p:ext uri="{BB962C8B-B14F-4D97-AF65-F5344CB8AC3E}">
        <p14:creationId xmlns:p14="http://schemas.microsoft.com/office/powerpoint/2010/main" val="3258360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to obtain predictions that are used to generate business value.</a:t>
            </a: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51</a:t>
            </a:fld>
            <a:endParaRPr lang="en-GB"/>
          </a:p>
        </p:txBody>
      </p:sp>
    </p:spTree>
    <p:extLst>
      <p:ext uri="{BB962C8B-B14F-4D97-AF65-F5344CB8AC3E}">
        <p14:creationId xmlns:p14="http://schemas.microsoft.com/office/powerpoint/2010/main" val="1786751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new customer comes to the bank, the teller can input the person’s characteristics in the AI system. The model predicts no default so the customer is able to receive the loan and leaves the bank happy.</a:t>
            </a:r>
          </a:p>
        </p:txBody>
      </p:sp>
      <p:sp>
        <p:nvSpPr>
          <p:cNvPr id="4" name="Slide Number Placeholder 3"/>
          <p:cNvSpPr>
            <a:spLocks noGrp="1"/>
          </p:cNvSpPr>
          <p:nvPr>
            <p:ph type="sldNum" sz="quarter" idx="5"/>
          </p:nvPr>
        </p:nvSpPr>
        <p:spPr/>
        <p:txBody>
          <a:bodyPr/>
          <a:lstStyle/>
          <a:p>
            <a:fld id="{B29A6767-E9CF-4EAA-A376-CD3042560A0D}" type="slidenum">
              <a:rPr lang="en-GB" smtClean="0"/>
              <a:t>52</a:t>
            </a:fld>
            <a:endParaRPr lang="en-GB"/>
          </a:p>
        </p:txBody>
      </p:sp>
    </p:spTree>
    <p:extLst>
      <p:ext uri="{BB962C8B-B14F-4D97-AF65-F5344CB8AC3E}">
        <p14:creationId xmlns:p14="http://schemas.microsoft.com/office/powerpoint/2010/main" val="4154259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an AI project is finished it is important to evaluate the performance via key performance indicators (KPIs). Was the project a huge success or a total failure?</a:t>
            </a:r>
          </a:p>
        </p:txBody>
      </p:sp>
      <p:sp>
        <p:nvSpPr>
          <p:cNvPr id="4" name="Slide Number Placeholder 3"/>
          <p:cNvSpPr>
            <a:spLocks noGrp="1"/>
          </p:cNvSpPr>
          <p:nvPr>
            <p:ph type="sldNum" sz="quarter" idx="5"/>
          </p:nvPr>
        </p:nvSpPr>
        <p:spPr/>
        <p:txBody>
          <a:bodyPr/>
          <a:lstStyle/>
          <a:p>
            <a:fld id="{B29A6767-E9CF-4EAA-A376-CD3042560A0D}" type="slidenum">
              <a:rPr lang="en-GB" smtClean="0"/>
              <a:t>53</a:t>
            </a:fld>
            <a:endParaRPr lang="en-GB"/>
          </a:p>
        </p:txBody>
      </p:sp>
    </p:spTree>
    <p:extLst>
      <p:ext uri="{BB962C8B-B14F-4D97-AF65-F5344CB8AC3E}">
        <p14:creationId xmlns:p14="http://schemas.microsoft.com/office/powerpoint/2010/main" val="12665954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business impact of AI solutions should be measured in two complementary ways. The first approach is the return on investment (ROI) which compares tangible value and costs. Typical KPI examples are revenue increase, efficiency gains, implementation costs and several types of risk (investment, acceptation, regulation, cyber, and so on). The second approach is the value on investment (VOI) which also considers intangible value created. Typical KPI examples are customer satisfaction, employee motivation, brand reputation, intellectual property and partnerships. Both ROI and VOI should be considered when evaluating an AI project.</a:t>
            </a:r>
          </a:p>
        </p:txBody>
      </p:sp>
      <p:sp>
        <p:nvSpPr>
          <p:cNvPr id="4" name="Slide Number Placeholder 3"/>
          <p:cNvSpPr>
            <a:spLocks noGrp="1"/>
          </p:cNvSpPr>
          <p:nvPr>
            <p:ph type="sldNum" sz="quarter" idx="5"/>
          </p:nvPr>
        </p:nvSpPr>
        <p:spPr/>
        <p:txBody>
          <a:bodyPr/>
          <a:lstStyle/>
          <a:p>
            <a:fld id="{B29A6767-E9CF-4EAA-A376-CD3042560A0D}" type="slidenum">
              <a:rPr lang="en-GB" smtClean="0"/>
              <a:t>54</a:t>
            </a:fld>
            <a:endParaRPr lang="en-GB"/>
          </a:p>
        </p:txBody>
      </p:sp>
    </p:spTree>
    <p:extLst>
      <p:ext uri="{BB962C8B-B14F-4D97-AF65-F5344CB8AC3E}">
        <p14:creationId xmlns:p14="http://schemas.microsoft.com/office/powerpoint/2010/main" val="2792989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measure the success of a project? The project is considered as a failed endeavor when it doesn’t meet the predefined objectives. It is important to define the goals upfront at the start of the project. Think carefully about this because an AI solution will only be as good as its objectives. Furthermore, these goals should be well defined, quantifiable and measurable such that they can easily be tracked and mean the same for every stakeholder. The real value can be discovered by comparing the performance against a status-quo benchmark. The project’s problem definition should ideally be stated as a prediction task. So don’t use “stop customers from leaving” as the goal but be more specific: “</a:t>
            </a:r>
            <a:r>
              <a:rPr lang="en-GB" dirty="0"/>
              <a:t>predict which customers will churn and the primary reasons of churn</a:t>
            </a:r>
            <a:r>
              <a:rPr lang="en-US" dirty="0"/>
              <a:t>”. Such specific goals make it easier to find technical metrics to evaluate the performance of the AI solution.</a:t>
            </a:r>
          </a:p>
        </p:txBody>
      </p:sp>
      <p:sp>
        <p:nvSpPr>
          <p:cNvPr id="4" name="Slide Number Placeholder 3"/>
          <p:cNvSpPr>
            <a:spLocks noGrp="1"/>
          </p:cNvSpPr>
          <p:nvPr>
            <p:ph type="sldNum" sz="quarter" idx="5"/>
          </p:nvPr>
        </p:nvSpPr>
        <p:spPr/>
        <p:txBody>
          <a:bodyPr/>
          <a:lstStyle/>
          <a:p>
            <a:fld id="{B29A6767-E9CF-4EAA-A376-CD3042560A0D}" type="slidenum">
              <a:rPr lang="en-GB" smtClean="0"/>
              <a:t>55</a:t>
            </a:fld>
            <a:endParaRPr lang="en-GB"/>
          </a:p>
        </p:txBody>
      </p:sp>
    </p:spTree>
    <p:extLst>
      <p:ext uri="{BB962C8B-B14F-4D97-AF65-F5344CB8AC3E}">
        <p14:creationId xmlns:p14="http://schemas.microsoft.com/office/powerpoint/2010/main" val="1319267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is important to always </a:t>
            </a:r>
            <a:r>
              <a:rPr lang="en-GB" dirty="0">
                <a:solidFill>
                  <a:schemeClr val="accent6"/>
                </a:solidFill>
              </a:rPr>
              <a:t>align</a:t>
            </a:r>
            <a:r>
              <a:rPr lang="en-GB" dirty="0"/>
              <a:t> business objectives with technical metrics. Not doing so will yield disappointment in the long run. Start by defining quantifiable business value and then translate this into proper technical AI metrics. You can also choose something meaningful to measure in business terms and make the link to the outputs of the AI solution explicit.</a:t>
            </a:r>
            <a:r>
              <a:rPr lang="en-US" dirty="0"/>
              <a:t> Let’s look at some examples.</a:t>
            </a:r>
            <a:endParaRPr lang="en-GB" dirty="0"/>
          </a:p>
        </p:txBody>
      </p:sp>
      <p:sp>
        <p:nvSpPr>
          <p:cNvPr id="4" name="Slide Number Placeholder 3"/>
          <p:cNvSpPr>
            <a:spLocks noGrp="1"/>
          </p:cNvSpPr>
          <p:nvPr>
            <p:ph type="sldNum" sz="quarter" idx="5"/>
          </p:nvPr>
        </p:nvSpPr>
        <p:spPr/>
        <p:txBody>
          <a:bodyPr/>
          <a:lstStyle/>
          <a:p>
            <a:fld id="{B29A6767-E9CF-4EAA-A376-CD3042560A0D}" type="slidenum">
              <a:rPr lang="en-GB" smtClean="0"/>
              <a:t>56</a:t>
            </a:fld>
            <a:endParaRPr lang="en-GB"/>
          </a:p>
        </p:txBody>
      </p:sp>
    </p:spTree>
    <p:extLst>
      <p:ext uri="{BB962C8B-B14F-4D97-AF65-F5344CB8AC3E}">
        <p14:creationId xmlns:p14="http://schemas.microsoft.com/office/powerpoint/2010/main" val="20308873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Any manufacturing company that produces tons of new products also produces tons of product images for its websites and catalogue. Most pictures are taken with a background which is normally removed manually using photoshop and other tools. This is very time and resource consuming. Our software reduced costs, radically streamlined and significantly sped up the image clean-up process by automating almost all steps required to fully process the images. The time to clean an image was only 0.07 seconds, the pixel cleaning accuracy exceeded 99% and over 3500 man hours were saved per year.</a:t>
            </a:r>
          </a:p>
          <a:p>
            <a:r>
              <a:rPr lang="en-GB" sz="1200" b="0" i="0" u="none" strike="noStrike" kern="1200" dirty="0">
                <a:solidFill>
                  <a:schemeClr val="tx1"/>
                </a:solidFill>
                <a:effectLst/>
                <a:latin typeface="+mn-lt"/>
                <a:ea typeface="+mn-ea"/>
                <a:cs typeface="+mn-cs"/>
              </a:rPr>
              <a:t>Assessing the effectiveness of physical ads for a specific target demographic is a pressing problem that can provide a multitude of actionable insights, ranging from the desired budget, the optimal poster placement or even the choice of advertising platform. Based on our algorithm that, among other things predicted whether users saw an advertisement, the client generated reports that were sold and used by most leading physical ads companies in Switzerland. We processed 3 billion data points under 10 minutes, the F1 prediction score was around 0.8 and our algorithms was used in all reports for ads.</a:t>
            </a:r>
          </a:p>
          <a:p>
            <a:r>
              <a:rPr lang="en-GB" sz="1200" b="0" i="0" u="none" strike="noStrike" kern="1200" dirty="0">
                <a:solidFill>
                  <a:schemeClr val="tx1"/>
                </a:solidFill>
                <a:effectLst/>
                <a:latin typeface="+mn-lt"/>
                <a:ea typeface="+mn-ea"/>
                <a:cs typeface="+mn-cs"/>
              </a:rPr>
              <a:t>Both examples show a combination of timing, technical performance and business impact KPIs.</a:t>
            </a:r>
          </a:p>
          <a:p>
            <a:endParaRPr lang="en-GB"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57</a:t>
            </a:fld>
            <a:endParaRPr lang="en-GB"/>
          </a:p>
        </p:txBody>
      </p:sp>
    </p:spTree>
    <p:extLst>
      <p:ext uri="{BB962C8B-B14F-4D97-AF65-F5344CB8AC3E}">
        <p14:creationId xmlns:p14="http://schemas.microsoft.com/office/powerpoint/2010/main" val="1010776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introduce our own Prophecy Labs project strategy to develop AI solutions.</a:t>
            </a:r>
          </a:p>
        </p:txBody>
      </p:sp>
      <p:sp>
        <p:nvSpPr>
          <p:cNvPr id="4" name="Slide Number Placeholder 3"/>
          <p:cNvSpPr>
            <a:spLocks noGrp="1"/>
          </p:cNvSpPr>
          <p:nvPr>
            <p:ph type="sldNum" sz="quarter" idx="5"/>
          </p:nvPr>
        </p:nvSpPr>
        <p:spPr/>
        <p:txBody>
          <a:bodyPr/>
          <a:lstStyle/>
          <a:p>
            <a:fld id="{B29A6767-E9CF-4EAA-A376-CD3042560A0D}" type="slidenum">
              <a:rPr lang="en-GB" smtClean="0"/>
              <a:t>58</a:t>
            </a:fld>
            <a:endParaRPr lang="en-GB"/>
          </a:p>
        </p:txBody>
      </p:sp>
    </p:spTree>
    <p:extLst>
      <p:ext uri="{BB962C8B-B14F-4D97-AF65-F5344CB8AC3E}">
        <p14:creationId xmlns:p14="http://schemas.microsoft.com/office/powerpoint/2010/main" val="12038242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strategy consists of three cornerstone phases: explore, build and automate. </a:t>
            </a:r>
            <a:r>
              <a:rPr lang="en-GB" sz="1200" b="0" i="0" u="none" strike="noStrike" kern="1200" dirty="0">
                <a:solidFill>
                  <a:schemeClr val="tx1"/>
                </a:solidFill>
                <a:effectLst/>
                <a:latin typeface="+mn-lt"/>
                <a:ea typeface="+mn-ea"/>
                <a:cs typeface="+mn-cs"/>
              </a:rPr>
              <a:t>Each of the phases is separately scoped, billed and executed. This allows us to stay agile, provide a transparent approach and to deliver the projects on time while meeting or exceeding the expectations.</a:t>
            </a: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59</a:t>
            </a:fld>
            <a:endParaRPr lang="en-GB"/>
          </a:p>
        </p:txBody>
      </p:sp>
    </p:spTree>
    <p:extLst>
      <p:ext uri="{BB962C8B-B14F-4D97-AF65-F5344CB8AC3E}">
        <p14:creationId xmlns:p14="http://schemas.microsoft.com/office/powerpoint/2010/main" val="288021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science team lead manages the data science team and plans the projects. It is this person’s responsibility to make sure that the business goals are aligned with the data vision to create value. The team lead should be proficient in SQL and Python. Important skills are leadership and project management, interpersonal communication, data analysis/visualization, predictive modeling and a business mindset. This is basically an experienced person who is technically very solid and knows how to manage people and a business.</a:t>
            </a:r>
          </a:p>
        </p:txBody>
      </p:sp>
      <p:sp>
        <p:nvSpPr>
          <p:cNvPr id="4" name="Slide Number Placeholder 3"/>
          <p:cNvSpPr>
            <a:spLocks noGrp="1"/>
          </p:cNvSpPr>
          <p:nvPr>
            <p:ph type="sldNum" sz="quarter" idx="5"/>
          </p:nvPr>
        </p:nvSpPr>
        <p:spPr/>
        <p:txBody>
          <a:bodyPr/>
          <a:lstStyle/>
          <a:p>
            <a:fld id="{B29A6767-E9CF-4EAA-A376-CD3042560A0D}" type="slidenum">
              <a:rPr lang="en-GB" smtClean="0"/>
              <a:t>6</a:t>
            </a:fld>
            <a:endParaRPr lang="en-GB"/>
          </a:p>
        </p:txBody>
      </p:sp>
    </p:spTree>
    <p:extLst>
      <p:ext uri="{BB962C8B-B14F-4D97-AF65-F5344CB8AC3E}">
        <p14:creationId xmlns:p14="http://schemas.microsoft.com/office/powerpoint/2010/main" val="24505727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the explore phase is to test the use case viability by answering the question “Is it worth </a:t>
            </a:r>
            <a:r>
              <a:rPr lang="en-GB" dirty="0"/>
              <a:t>investing time and money into a technological solution?”.</a:t>
            </a:r>
            <a:r>
              <a:rPr lang="en-US" dirty="0"/>
              <a:t> This allows us to </a:t>
            </a:r>
            <a:r>
              <a:rPr lang="en-GB" sz="1200" b="0" i="0" u="none" strike="noStrike" kern="1200" dirty="0">
                <a:solidFill>
                  <a:schemeClr val="tx1"/>
                </a:solidFill>
                <a:effectLst/>
                <a:latin typeface="+mn-lt"/>
                <a:ea typeface="+mn-ea"/>
                <a:cs typeface="+mn-cs"/>
              </a:rPr>
              <a:t>offer quick advice without wasting your precious time or money. The explore phase provides a minimal solution to the problem with </a:t>
            </a:r>
            <a:r>
              <a:rPr lang="en-US" dirty="0"/>
              <a:t>a proof of concept (</a:t>
            </a:r>
            <a:r>
              <a:rPr lang="en-US" dirty="0" err="1"/>
              <a:t>PoC</a:t>
            </a:r>
            <a:r>
              <a:rPr lang="en-US" dirty="0"/>
              <a:t>). We compare different approaches without spending too much time, identify potential problems and find efficient solutions. We also test software, hardware and infrastructure that is going to be used and make sure you gain essential </a:t>
            </a:r>
            <a:r>
              <a:rPr lang="en-GB" dirty="0"/>
              <a:t>experience, skills and confidence working with AI and ML. The </a:t>
            </a:r>
            <a:r>
              <a:rPr lang="en-GB" dirty="0" err="1"/>
              <a:t>PoC</a:t>
            </a:r>
            <a:r>
              <a:rPr lang="en-GB" dirty="0"/>
              <a:t> should convince the company’s business stakeholders to invest in the AI solution.</a:t>
            </a:r>
          </a:p>
        </p:txBody>
      </p:sp>
      <p:sp>
        <p:nvSpPr>
          <p:cNvPr id="4" name="Slide Number Placeholder 3"/>
          <p:cNvSpPr>
            <a:spLocks noGrp="1"/>
          </p:cNvSpPr>
          <p:nvPr>
            <p:ph type="sldNum" sz="quarter" idx="5"/>
          </p:nvPr>
        </p:nvSpPr>
        <p:spPr/>
        <p:txBody>
          <a:bodyPr/>
          <a:lstStyle/>
          <a:p>
            <a:fld id="{B29A6767-E9CF-4EAA-A376-CD3042560A0D}" type="slidenum">
              <a:rPr lang="en-GB" smtClean="0"/>
              <a:t>60</a:t>
            </a:fld>
            <a:endParaRPr lang="en-GB"/>
          </a:p>
        </p:txBody>
      </p:sp>
    </p:spTree>
    <p:extLst>
      <p:ext uri="{BB962C8B-B14F-4D97-AF65-F5344CB8AC3E}">
        <p14:creationId xmlns:p14="http://schemas.microsoft.com/office/powerpoint/2010/main" val="1589684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build phase we develop and deploy a fully functional minimal viable product (MVP). This solution provides tangible business value in the form of </a:t>
            </a:r>
            <a:r>
              <a:rPr lang="en-GB" dirty="0"/>
              <a:t>actionable insights, forecasts, optimized processes or automated tasks. The MVP satisfies all the project requirements with a focus on stability, testing, good code quality, proper infrastructure and scalability if needed.</a:t>
            </a:r>
          </a:p>
          <a:p>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61</a:t>
            </a:fld>
            <a:endParaRPr lang="en-GB"/>
          </a:p>
        </p:txBody>
      </p:sp>
    </p:spTree>
    <p:extLst>
      <p:ext uri="{BB962C8B-B14F-4D97-AF65-F5344CB8AC3E}">
        <p14:creationId xmlns:p14="http://schemas.microsoft.com/office/powerpoint/2010/main" val="2840778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automate phase makes the software operate autonomously with minimal human supervision needed. We integrate the solution in the current infrastructure such that is fully scalable and robust.</a:t>
            </a:r>
          </a:p>
        </p:txBody>
      </p:sp>
      <p:sp>
        <p:nvSpPr>
          <p:cNvPr id="4" name="Slide Number Placeholder 3"/>
          <p:cNvSpPr>
            <a:spLocks noGrp="1"/>
          </p:cNvSpPr>
          <p:nvPr>
            <p:ph type="sldNum" sz="quarter" idx="5"/>
          </p:nvPr>
        </p:nvSpPr>
        <p:spPr/>
        <p:txBody>
          <a:bodyPr/>
          <a:lstStyle/>
          <a:p>
            <a:fld id="{B29A6767-E9CF-4EAA-A376-CD3042560A0D}" type="slidenum">
              <a:rPr lang="en-GB" smtClean="0"/>
              <a:t>62</a:t>
            </a:fld>
            <a:endParaRPr lang="en-GB"/>
          </a:p>
        </p:txBody>
      </p:sp>
    </p:spTree>
    <p:extLst>
      <p:ext uri="{BB962C8B-B14F-4D97-AF65-F5344CB8AC3E}">
        <p14:creationId xmlns:p14="http://schemas.microsoft.com/office/powerpoint/2010/main" val="31782956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Maintenance is needed to </a:t>
            </a:r>
            <a:r>
              <a:rPr lang="en-GB" dirty="0"/>
              <a:t>evaluate and </a:t>
            </a:r>
            <a:r>
              <a:rPr lang="en-GB" dirty="0">
                <a:solidFill>
                  <a:schemeClr val="accent6"/>
                </a:solidFill>
              </a:rPr>
              <a:t>monitor</a:t>
            </a:r>
            <a:r>
              <a:rPr lang="en-GB" dirty="0"/>
              <a:t> the performance of the deployed model. The world is constantly changing, so it is important to track the model quality and predictions over time. This also allows to react to </a:t>
            </a:r>
            <a:r>
              <a:rPr lang="en-GB" dirty="0">
                <a:solidFill>
                  <a:schemeClr val="accent6"/>
                </a:solidFill>
              </a:rPr>
              <a:t>feedback</a:t>
            </a:r>
            <a:r>
              <a:rPr lang="en-GB" dirty="0"/>
              <a:t> from deployed models and improve them further.</a:t>
            </a:r>
          </a:p>
        </p:txBody>
      </p:sp>
      <p:sp>
        <p:nvSpPr>
          <p:cNvPr id="4" name="Slide Number Placeholder 3"/>
          <p:cNvSpPr>
            <a:spLocks noGrp="1"/>
          </p:cNvSpPr>
          <p:nvPr>
            <p:ph type="sldNum" sz="quarter" idx="5"/>
          </p:nvPr>
        </p:nvSpPr>
        <p:spPr/>
        <p:txBody>
          <a:bodyPr/>
          <a:lstStyle/>
          <a:p>
            <a:fld id="{B29A6767-E9CF-4EAA-A376-CD3042560A0D}" type="slidenum">
              <a:rPr lang="en-GB" smtClean="0"/>
              <a:t>63</a:t>
            </a:fld>
            <a:endParaRPr lang="en-GB"/>
          </a:p>
        </p:txBody>
      </p:sp>
    </p:spTree>
    <p:extLst>
      <p:ext uri="{BB962C8B-B14F-4D97-AF65-F5344CB8AC3E}">
        <p14:creationId xmlns:p14="http://schemas.microsoft.com/office/powerpoint/2010/main" val="38867822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of this module it a hands-on Python tutorial with Jupyter notebooks where we go over parts of the data science lifecycle.</a:t>
            </a:r>
          </a:p>
        </p:txBody>
      </p:sp>
      <p:sp>
        <p:nvSpPr>
          <p:cNvPr id="4" name="Slide Number Placeholder 3"/>
          <p:cNvSpPr>
            <a:spLocks noGrp="1"/>
          </p:cNvSpPr>
          <p:nvPr>
            <p:ph type="sldNum" sz="quarter" idx="5"/>
          </p:nvPr>
        </p:nvSpPr>
        <p:spPr/>
        <p:txBody>
          <a:bodyPr/>
          <a:lstStyle/>
          <a:p>
            <a:fld id="{B29A6767-E9CF-4EAA-A376-CD3042560A0D}" type="slidenum">
              <a:rPr lang="en-GB" smtClean="0"/>
              <a:t>64</a:t>
            </a:fld>
            <a:endParaRPr lang="en-GB"/>
          </a:p>
        </p:txBody>
      </p:sp>
    </p:spTree>
    <p:extLst>
      <p:ext uri="{BB962C8B-B14F-4D97-AF65-F5344CB8AC3E}">
        <p14:creationId xmlns:p14="http://schemas.microsoft.com/office/powerpoint/2010/main" val="14444726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videos of each tutorial can be found in the course material on module 2. There is a tutorial for a classification problem and one for a regression problem, with some hints on this slide already. Happy coding!</a:t>
            </a:r>
          </a:p>
        </p:txBody>
      </p:sp>
      <p:sp>
        <p:nvSpPr>
          <p:cNvPr id="4" name="Slide Number Placeholder 3"/>
          <p:cNvSpPr>
            <a:spLocks noGrp="1"/>
          </p:cNvSpPr>
          <p:nvPr>
            <p:ph type="sldNum" sz="quarter" idx="5"/>
          </p:nvPr>
        </p:nvSpPr>
        <p:spPr/>
        <p:txBody>
          <a:bodyPr/>
          <a:lstStyle/>
          <a:p>
            <a:fld id="{B29A6767-E9CF-4EAA-A376-CD3042560A0D}" type="slidenum">
              <a:rPr lang="en-GB" smtClean="0"/>
              <a:t>65</a:t>
            </a:fld>
            <a:endParaRPr lang="en-GB"/>
          </a:p>
        </p:txBody>
      </p:sp>
    </p:spTree>
    <p:extLst>
      <p:ext uri="{BB962C8B-B14F-4D97-AF65-F5344CB8AC3E}">
        <p14:creationId xmlns:p14="http://schemas.microsoft.com/office/powerpoint/2010/main" val="40195285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the second module. I hope to see you again in the next module where </a:t>
            </a:r>
            <a:r>
              <a:rPr lang="en-US"/>
              <a:t>we will, </a:t>
            </a:r>
            <a:r>
              <a:rPr lang="en-US" dirty="0"/>
              <a:t>bye.</a:t>
            </a:r>
          </a:p>
        </p:txBody>
      </p:sp>
      <p:sp>
        <p:nvSpPr>
          <p:cNvPr id="4" name="Slide Number Placeholder 3"/>
          <p:cNvSpPr>
            <a:spLocks noGrp="1"/>
          </p:cNvSpPr>
          <p:nvPr>
            <p:ph type="sldNum" sz="quarter" idx="5"/>
          </p:nvPr>
        </p:nvSpPr>
        <p:spPr/>
        <p:txBody>
          <a:bodyPr/>
          <a:lstStyle/>
          <a:p>
            <a:fld id="{B29A6767-E9CF-4EAA-A376-CD3042560A0D}" type="slidenum">
              <a:rPr lang="en-GB" smtClean="0"/>
              <a:t>66</a:t>
            </a:fld>
            <a:endParaRPr lang="en-GB"/>
          </a:p>
        </p:txBody>
      </p:sp>
    </p:spTree>
    <p:extLst>
      <p:ext uri="{BB962C8B-B14F-4D97-AF65-F5344CB8AC3E}">
        <p14:creationId xmlns:p14="http://schemas.microsoft.com/office/powerpoint/2010/main" val="3351163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scientists typically focus on collecting, analyzing and interpreting the data to propose business decisions. The goal is to construct the means for </a:t>
            </a:r>
            <a:r>
              <a:rPr lang="en-GB" dirty="0"/>
              <a:t>extracting business-focused insights from data which bring value. The data scientist should be proficient in SQL and Python with several of it’s packages such as Scikit-Learn, Pandas, </a:t>
            </a:r>
            <a:r>
              <a:rPr lang="en-GB" dirty="0" err="1"/>
              <a:t>Numpy</a:t>
            </a:r>
            <a:r>
              <a:rPr lang="en-GB" dirty="0"/>
              <a:t> and </a:t>
            </a:r>
            <a:r>
              <a:rPr lang="en-GB" dirty="0" err="1"/>
              <a:t>Tensorflow</a:t>
            </a:r>
            <a:r>
              <a:rPr lang="en-GB" dirty="0"/>
              <a:t>. Important skills are predictive modelling, data visualisation and storytelling, mathematics and statistics and ML/DL algorithms. Data scientist know their way around data and </a:t>
            </a:r>
            <a:r>
              <a:rPr lang="en-US" noProof="0" dirty="0"/>
              <a:t>modeling</a:t>
            </a:r>
            <a:r>
              <a:rPr lang="en-GB" dirty="0"/>
              <a:t> and use this to create actionable decisions that generate business value for a company.</a:t>
            </a: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7</a:t>
            </a:fld>
            <a:endParaRPr lang="en-GB"/>
          </a:p>
        </p:txBody>
      </p:sp>
    </p:spTree>
    <p:extLst>
      <p:ext uri="{BB962C8B-B14F-4D97-AF65-F5344CB8AC3E}">
        <p14:creationId xmlns:p14="http://schemas.microsoft.com/office/powerpoint/2010/main" val="2385846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scientists are often described as the unicorns who are skilled in computer science, </a:t>
            </a:r>
            <a:r>
              <a:rPr lang="en-US" dirty="0" err="1"/>
              <a:t>maths</a:t>
            </a:r>
            <a:r>
              <a:rPr lang="en-US" dirty="0"/>
              <a:t>/stats and business knowledge. It is therefore someone with a solid technical understanding of IT systems, a good mathematical foundation to tackle problems and business insights on how to create value from all the available data.</a:t>
            </a:r>
          </a:p>
        </p:txBody>
      </p:sp>
      <p:sp>
        <p:nvSpPr>
          <p:cNvPr id="4" name="Slide Number Placeholder 3"/>
          <p:cNvSpPr>
            <a:spLocks noGrp="1"/>
          </p:cNvSpPr>
          <p:nvPr>
            <p:ph type="sldNum" sz="quarter" idx="5"/>
          </p:nvPr>
        </p:nvSpPr>
        <p:spPr/>
        <p:txBody>
          <a:bodyPr/>
          <a:lstStyle/>
          <a:p>
            <a:fld id="{B29A6767-E9CF-4EAA-A376-CD3042560A0D}" type="slidenum">
              <a:rPr lang="en-GB" smtClean="0"/>
              <a:t>8</a:t>
            </a:fld>
            <a:endParaRPr lang="en-GB"/>
          </a:p>
        </p:txBody>
      </p:sp>
    </p:spTree>
    <p:extLst>
      <p:ext uri="{BB962C8B-B14F-4D97-AF65-F5344CB8AC3E}">
        <p14:creationId xmlns:p14="http://schemas.microsoft.com/office/powerpoint/2010/main" val="222076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engineer </a:t>
            </a:r>
            <a:r>
              <a:rPr lang="en-GB" dirty="0"/>
              <a:t>designs, builds and implements the data infrastructure that fuels machine learning and AI analytics. The goal is to integrate and manage data from various sources to support data scientists with systems to build predictive pipelines. The data engineer should be proficient in Python, SQL and ETL (Extract, Transform and Load) tools. Important skills are data warehousing solutions, database systems, data modelling and APIs. The data engineer builds all the underlying infrastructure that makes data science possible and allows data scientists to work smoothly.</a:t>
            </a:r>
            <a:br>
              <a:rPr lang="en-GB" dirty="0"/>
            </a:br>
            <a:endParaRPr lang="en-US" dirty="0"/>
          </a:p>
        </p:txBody>
      </p:sp>
      <p:sp>
        <p:nvSpPr>
          <p:cNvPr id="4" name="Slide Number Placeholder 3"/>
          <p:cNvSpPr>
            <a:spLocks noGrp="1"/>
          </p:cNvSpPr>
          <p:nvPr>
            <p:ph type="sldNum" sz="quarter" idx="5"/>
          </p:nvPr>
        </p:nvSpPr>
        <p:spPr/>
        <p:txBody>
          <a:bodyPr/>
          <a:lstStyle/>
          <a:p>
            <a:fld id="{B29A6767-E9CF-4EAA-A376-CD3042560A0D}" type="slidenum">
              <a:rPr lang="en-GB" smtClean="0"/>
              <a:t>9</a:t>
            </a:fld>
            <a:endParaRPr lang="en-GB"/>
          </a:p>
        </p:txBody>
      </p:sp>
    </p:spTree>
    <p:extLst>
      <p:ext uri="{BB962C8B-B14F-4D97-AF65-F5344CB8AC3E}">
        <p14:creationId xmlns:p14="http://schemas.microsoft.com/office/powerpoint/2010/main" val="2056294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A8ADA088-A0E4-4352-935C-1A1EE09296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099F3D-CBCF-4CAD-9608-FBB71B957C6B}"/>
              </a:ext>
            </a:extLst>
          </p:cNvPr>
          <p:cNvSpPr>
            <a:spLocks noGrp="1"/>
          </p:cNvSpPr>
          <p:nvPr>
            <p:ph type="ctrTitle"/>
          </p:nvPr>
        </p:nvSpPr>
        <p:spPr>
          <a:xfrm>
            <a:off x="852198" y="1906134"/>
            <a:ext cx="9144000" cy="2387600"/>
          </a:xfrm>
        </p:spPr>
        <p:txBody>
          <a:bodyPr anchor="b"/>
          <a:lstStyle>
            <a:lvl1pPr algn="l">
              <a:defRPr sz="6000" spc="3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6D543E6-D2D1-4432-81C8-F659F9687C3B}"/>
              </a:ext>
            </a:extLst>
          </p:cNvPr>
          <p:cNvSpPr>
            <a:spLocks noGrp="1"/>
          </p:cNvSpPr>
          <p:nvPr>
            <p:ph type="subTitle" idx="1"/>
          </p:nvPr>
        </p:nvSpPr>
        <p:spPr>
          <a:xfrm>
            <a:off x="852198" y="4385809"/>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B0FB85-B874-4077-AE7C-4E80EEDEBF4A}"/>
              </a:ext>
            </a:extLst>
          </p:cNvPr>
          <p:cNvSpPr>
            <a:spLocks noGrp="1"/>
          </p:cNvSpPr>
          <p:nvPr>
            <p:ph type="dt" sz="half" idx="10"/>
          </p:nvPr>
        </p:nvSpPr>
        <p:spPr/>
        <p:txBody>
          <a:bodyPr/>
          <a:lstStyle/>
          <a:p>
            <a:fld id="{5C792376-123D-4094-8CFB-F31141438F2C}" type="datetime1">
              <a:rPr lang="en-GB" smtClean="0"/>
              <a:t>22/08/2021</a:t>
            </a:fld>
            <a:endParaRPr lang="en-GB"/>
          </a:p>
        </p:txBody>
      </p:sp>
      <p:sp>
        <p:nvSpPr>
          <p:cNvPr id="5" name="Footer Placeholder 4">
            <a:extLst>
              <a:ext uri="{FF2B5EF4-FFF2-40B4-BE49-F238E27FC236}">
                <a16:creationId xmlns:a16="http://schemas.microsoft.com/office/drawing/2014/main" id="{28D5E865-5F7F-4E37-BB92-3F4D09BD29D3}"/>
              </a:ext>
            </a:extLst>
          </p:cNvPr>
          <p:cNvSpPr>
            <a:spLocks noGrp="1"/>
          </p:cNvSpPr>
          <p:nvPr>
            <p:ph type="ftr" sz="quarter" idx="11"/>
          </p:nvPr>
        </p:nvSpPr>
        <p:spPr/>
        <p:txBody>
          <a:bodyPr/>
          <a:lstStyle/>
          <a:p>
            <a:endParaRPr lang="en-GB"/>
          </a:p>
        </p:txBody>
      </p:sp>
      <p:pic>
        <p:nvPicPr>
          <p:cNvPr id="1026" name="Picture 2">
            <a:extLst>
              <a:ext uri="{FF2B5EF4-FFF2-40B4-BE49-F238E27FC236}">
                <a16:creationId xmlns:a16="http://schemas.microsoft.com/office/drawing/2014/main" id="{B0445298-CAB7-4B9E-BB59-B43FD9F442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56" y="-60053"/>
            <a:ext cx="3373871" cy="210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361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15C1-7C2F-4FD8-BF8C-E42A21E58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F107172-BFFA-4223-AADC-275EB3B6F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47B39EB-729A-473C-BB79-8FC3B846B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618E25-7D86-4396-AAEB-E9318E3E578C}"/>
              </a:ext>
            </a:extLst>
          </p:cNvPr>
          <p:cNvSpPr>
            <a:spLocks noGrp="1"/>
          </p:cNvSpPr>
          <p:nvPr>
            <p:ph type="dt" sz="half" idx="10"/>
          </p:nvPr>
        </p:nvSpPr>
        <p:spPr/>
        <p:txBody>
          <a:bodyPr/>
          <a:lstStyle/>
          <a:p>
            <a:fld id="{7C972A61-68BB-4F15-AB4D-0CEB742453BF}" type="datetime1">
              <a:rPr lang="en-GB" smtClean="0"/>
              <a:t>22/08/2021</a:t>
            </a:fld>
            <a:endParaRPr lang="en-GB"/>
          </a:p>
        </p:txBody>
      </p:sp>
      <p:sp>
        <p:nvSpPr>
          <p:cNvPr id="6" name="Footer Placeholder 5">
            <a:extLst>
              <a:ext uri="{FF2B5EF4-FFF2-40B4-BE49-F238E27FC236}">
                <a16:creationId xmlns:a16="http://schemas.microsoft.com/office/drawing/2014/main" id="{6B4B34E3-2C9E-4772-8A74-0AA5C69A6D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856AEC-152D-4887-8D67-23AE26B1E7C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255629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DB04-7D02-4E4C-B78E-04EA7E57710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E72958-CE08-4450-8F3F-C705CFC6D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F0C2BD-C6D3-4694-9D53-A9310E52CE01}"/>
              </a:ext>
            </a:extLst>
          </p:cNvPr>
          <p:cNvSpPr>
            <a:spLocks noGrp="1"/>
          </p:cNvSpPr>
          <p:nvPr>
            <p:ph type="dt" sz="half" idx="10"/>
          </p:nvPr>
        </p:nvSpPr>
        <p:spPr/>
        <p:txBody>
          <a:bodyPr/>
          <a:lstStyle/>
          <a:p>
            <a:fld id="{5C038206-0AD1-466E-B84D-075FCFF9B3CC}" type="datetime1">
              <a:rPr lang="en-GB" smtClean="0"/>
              <a:t>22/08/2021</a:t>
            </a:fld>
            <a:endParaRPr lang="en-GB"/>
          </a:p>
        </p:txBody>
      </p:sp>
      <p:sp>
        <p:nvSpPr>
          <p:cNvPr id="5" name="Footer Placeholder 4">
            <a:extLst>
              <a:ext uri="{FF2B5EF4-FFF2-40B4-BE49-F238E27FC236}">
                <a16:creationId xmlns:a16="http://schemas.microsoft.com/office/drawing/2014/main" id="{DE46B1E2-0DEA-404D-B463-624198C5EB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3BA135-21DA-46BE-B8DE-AD911D97C80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31360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2B318-4A07-4830-8302-DC85D0ED0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189D5D-6DEF-43BC-84A3-BCE746410C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051D65-16BC-40AF-A602-5493721191D8}"/>
              </a:ext>
            </a:extLst>
          </p:cNvPr>
          <p:cNvSpPr>
            <a:spLocks noGrp="1"/>
          </p:cNvSpPr>
          <p:nvPr>
            <p:ph type="dt" sz="half" idx="10"/>
          </p:nvPr>
        </p:nvSpPr>
        <p:spPr/>
        <p:txBody>
          <a:bodyPr/>
          <a:lstStyle/>
          <a:p>
            <a:fld id="{8B466170-05CD-4EA3-8EEB-32011AFB47D3}" type="datetime1">
              <a:rPr lang="en-GB" smtClean="0"/>
              <a:t>22/08/2021</a:t>
            </a:fld>
            <a:endParaRPr lang="en-GB"/>
          </a:p>
        </p:txBody>
      </p:sp>
      <p:sp>
        <p:nvSpPr>
          <p:cNvPr id="5" name="Footer Placeholder 4">
            <a:extLst>
              <a:ext uri="{FF2B5EF4-FFF2-40B4-BE49-F238E27FC236}">
                <a16:creationId xmlns:a16="http://schemas.microsoft.com/office/drawing/2014/main" id="{01DE066D-127D-4921-A5BB-0EF3A9AC5F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DCB8E6-6C81-47EE-9936-D9D41BC2927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5112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22/08/2021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a:xfrm>
            <a:off x="4038600" y="6327934"/>
            <a:ext cx="4114800" cy="365125"/>
          </a:xfrm>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sp>
        <p:nvSpPr>
          <p:cNvPr id="23" name="Content Placeholder 2">
            <a:extLst>
              <a:ext uri="{FF2B5EF4-FFF2-40B4-BE49-F238E27FC236}">
                <a16:creationId xmlns:a16="http://schemas.microsoft.com/office/drawing/2014/main" id="{D150CF13-F1CD-4C39-B89A-27D04001FE53}"/>
              </a:ext>
            </a:extLst>
          </p:cNvPr>
          <p:cNvSpPr>
            <a:spLocks noGrp="1"/>
          </p:cNvSpPr>
          <p:nvPr>
            <p:ph idx="1"/>
          </p:nvPr>
        </p:nvSpPr>
        <p:spPr>
          <a:xfrm>
            <a:off x="838200" y="1825625"/>
            <a:ext cx="10515600" cy="4351338"/>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3">
            <a:extLst>
              <a:ext uri="{FF2B5EF4-FFF2-40B4-BE49-F238E27FC236}">
                <a16:creationId xmlns:a16="http://schemas.microsoft.com/office/drawing/2014/main" id="{9130AF4C-8EC4-4210-B17D-7C7EE3619775}"/>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27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B9011C-5000-4EA4-9315-7127DA20777B}"/>
              </a:ext>
            </a:extLst>
          </p:cNvPr>
          <p:cNvSpPr>
            <a:spLocks noGrp="1"/>
          </p:cNvSpPr>
          <p:nvPr>
            <p:ph type="dt" sz="half" idx="10"/>
          </p:nvPr>
        </p:nvSpPr>
        <p:spPr/>
        <p:txBody>
          <a:bodyPr/>
          <a:lstStyle/>
          <a:p>
            <a:fld id="{8CF93AE4-C31B-4F0D-B515-4D7F0A3D6BAB}" type="datetime1">
              <a:rPr lang="en-GB" smtClean="0"/>
              <a:t>22/08/2021</a:t>
            </a:fld>
            <a:endParaRPr lang="en-GB"/>
          </a:p>
        </p:txBody>
      </p:sp>
      <p:sp>
        <p:nvSpPr>
          <p:cNvPr id="5" name="Footer Placeholder 4">
            <a:extLst>
              <a:ext uri="{FF2B5EF4-FFF2-40B4-BE49-F238E27FC236}">
                <a16:creationId xmlns:a16="http://schemas.microsoft.com/office/drawing/2014/main" id="{5A94D0DF-D509-4595-810E-B3EC6C6A2A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AB7282-0F6B-4929-947A-660933385404}"/>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dirty="0"/>
          </a:p>
        </p:txBody>
      </p:sp>
      <p:sp>
        <p:nvSpPr>
          <p:cNvPr id="22" name="Title 1">
            <a:extLst>
              <a:ext uri="{FF2B5EF4-FFF2-40B4-BE49-F238E27FC236}">
                <a16:creationId xmlns:a16="http://schemas.microsoft.com/office/drawing/2014/main" id="{5FCD91AC-F0D3-47E4-966F-3624E6C625E3}"/>
              </a:ext>
            </a:extLst>
          </p:cNvPr>
          <p:cNvSpPr>
            <a:spLocks noGrp="1"/>
          </p:cNvSpPr>
          <p:nvPr>
            <p:ph type="title"/>
          </p:nvPr>
        </p:nvSpPr>
        <p:spPr>
          <a:xfrm>
            <a:off x="838200" y="761020"/>
            <a:ext cx="8108053" cy="701731"/>
          </a:xfrm>
          <a:solidFill>
            <a:schemeClr val="accent1"/>
          </a:solidFill>
        </p:spPr>
        <p:txBody>
          <a:bodyPr wrap="none">
            <a:spAutoFit/>
          </a:bodyPr>
          <a:lstStyle>
            <a:lvl1pPr>
              <a:defRPr>
                <a:solidFill>
                  <a:schemeClr val="bg1"/>
                </a:solidFill>
              </a:defRPr>
            </a:lvl1pPr>
          </a:lstStyle>
          <a:p>
            <a:r>
              <a:rPr lang="en-US" dirty="0"/>
              <a:t>Click to edit Master title style</a:t>
            </a:r>
            <a:endParaRPr lang="en-GB" dirty="0"/>
          </a:p>
        </p:txBody>
      </p:sp>
      <p:pic>
        <p:nvPicPr>
          <p:cNvPr id="24" name="Picture 2">
            <a:extLst>
              <a:ext uri="{FF2B5EF4-FFF2-40B4-BE49-F238E27FC236}">
                <a16:creationId xmlns:a16="http://schemas.microsoft.com/office/drawing/2014/main" id="{993B9BA5-9CFA-40EA-857D-28567C159CB0}"/>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3CF515EC-1E42-46F9-9FC7-7D4C3FB7A4C3}"/>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967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D187-54D2-430E-B066-AEDE09D2F0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CC0DB50-09BF-45B2-B71D-B06A35FF00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11E755-ED5C-4561-BAF5-532480279895}"/>
              </a:ext>
            </a:extLst>
          </p:cNvPr>
          <p:cNvSpPr>
            <a:spLocks noGrp="1"/>
          </p:cNvSpPr>
          <p:nvPr>
            <p:ph type="dt" sz="half" idx="10"/>
          </p:nvPr>
        </p:nvSpPr>
        <p:spPr/>
        <p:txBody>
          <a:bodyPr/>
          <a:lstStyle/>
          <a:p>
            <a:fld id="{1AD16E89-0653-431D-AED2-6ADAF703C3B1}" type="datetime1">
              <a:rPr lang="en-GB" smtClean="0"/>
              <a:t>22/08/2021</a:t>
            </a:fld>
            <a:endParaRPr lang="en-GB"/>
          </a:p>
        </p:txBody>
      </p:sp>
      <p:sp>
        <p:nvSpPr>
          <p:cNvPr id="5" name="Footer Placeholder 4">
            <a:extLst>
              <a:ext uri="{FF2B5EF4-FFF2-40B4-BE49-F238E27FC236}">
                <a16:creationId xmlns:a16="http://schemas.microsoft.com/office/drawing/2014/main" id="{426F0209-5C74-4C7A-96D0-97C59703B3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863FBC-3982-475E-8BC1-E7CFBC8FD869}"/>
              </a:ext>
            </a:extLst>
          </p:cNvPr>
          <p:cNvSpPr>
            <a:spLocks noGrp="1"/>
          </p:cNvSpPr>
          <p:nvPr>
            <p:ph type="sldNum" sz="quarter" idx="12"/>
          </p:nvPr>
        </p:nvSpPr>
        <p:spPr/>
        <p:txBody>
          <a:bodyPr/>
          <a:lstStyle>
            <a:lvl1pPr>
              <a:defRPr>
                <a:solidFill>
                  <a:schemeClr val="accent6"/>
                </a:solidFill>
              </a:defRPr>
            </a:lvl1pPr>
          </a:lstStyle>
          <a:p>
            <a:fld id="{CB40DCDA-36E0-43CF-9ABA-CD86176B7A24}" type="slidenum">
              <a:rPr lang="en-GB" smtClean="0"/>
              <a:pPr/>
              <a:t>‹#›</a:t>
            </a:fld>
            <a:endParaRPr lang="en-GB"/>
          </a:p>
        </p:txBody>
      </p:sp>
    </p:spTree>
    <p:extLst>
      <p:ext uri="{BB962C8B-B14F-4D97-AF65-F5344CB8AC3E}">
        <p14:creationId xmlns:p14="http://schemas.microsoft.com/office/powerpoint/2010/main" val="257866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E7D05-EF43-41FE-AFF1-2A34E381C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FCBF9ED-97E9-4CF7-8EB1-5AE77AAAC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D518EE1-C920-419D-BCA7-82697BE18A88}"/>
              </a:ext>
            </a:extLst>
          </p:cNvPr>
          <p:cNvSpPr>
            <a:spLocks noGrp="1"/>
          </p:cNvSpPr>
          <p:nvPr>
            <p:ph type="dt" sz="half" idx="10"/>
          </p:nvPr>
        </p:nvSpPr>
        <p:spPr/>
        <p:txBody>
          <a:bodyPr/>
          <a:lstStyle/>
          <a:p>
            <a:fld id="{17FF2802-7E2F-4EF5-816B-1EF902DBC44E}" type="datetime1">
              <a:rPr lang="en-GB" smtClean="0"/>
              <a:t>22/08/2021</a:t>
            </a:fld>
            <a:endParaRPr lang="en-GB"/>
          </a:p>
        </p:txBody>
      </p:sp>
      <p:sp>
        <p:nvSpPr>
          <p:cNvPr id="6" name="Footer Placeholder 5">
            <a:extLst>
              <a:ext uri="{FF2B5EF4-FFF2-40B4-BE49-F238E27FC236}">
                <a16:creationId xmlns:a16="http://schemas.microsoft.com/office/drawing/2014/main" id="{0551973D-8CE7-46B5-8C73-4DC6E509B2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12F84D-5272-4CDD-935F-10D0AE74E93D}"/>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8" name="Picture 2">
            <a:extLst>
              <a:ext uri="{FF2B5EF4-FFF2-40B4-BE49-F238E27FC236}">
                <a16:creationId xmlns:a16="http://schemas.microsoft.com/office/drawing/2014/main" id="{5E1531E5-AAFF-403E-BEFA-065A685A0333}"/>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31ACC065-A0D0-436A-9F87-6EE2FBD72FDC}"/>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3">
            <a:extLst>
              <a:ext uri="{FF2B5EF4-FFF2-40B4-BE49-F238E27FC236}">
                <a16:creationId xmlns:a16="http://schemas.microsoft.com/office/drawing/2014/main" id="{98F9EA00-6FF4-489B-BA4D-55BA574795F8}"/>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0D4D120-E1E8-4354-A382-A42C0D9D1BD7}"/>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093893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E55367-9AA0-43E9-B8EC-F110B62FB6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D43563-9B5D-40DA-BF71-926BD758DA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88B378A-AAEE-4240-BC65-3176206AC3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B6C85-CE23-4F66-A274-F1F368C4D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FA6F0E-BEE0-4964-9921-AACF2A530D68}"/>
              </a:ext>
            </a:extLst>
          </p:cNvPr>
          <p:cNvSpPr>
            <a:spLocks noGrp="1"/>
          </p:cNvSpPr>
          <p:nvPr>
            <p:ph type="dt" sz="half" idx="10"/>
          </p:nvPr>
        </p:nvSpPr>
        <p:spPr/>
        <p:txBody>
          <a:bodyPr/>
          <a:lstStyle/>
          <a:p>
            <a:fld id="{D179A838-95E9-423C-A0CF-E20462186801}" type="datetime1">
              <a:rPr lang="en-GB" smtClean="0"/>
              <a:t>22/08/2021</a:t>
            </a:fld>
            <a:endParaRPr lang="en-GB"/>
          </a:p>
        </p:txBody>
      </p:sp>
      <p:sp>
        <p:nvSpPr>
          <p:cNvPr id="8" name="Footer Placeholder 7">
            <a:extLst>
              <a:ext uri="{FF2B5EF4-FFF2-40B4-BE49-F238E27FC236}">
                <a16:creationId xmlns:a16="http://schemas.microsoft.com/office/drawing/2014/main" id="{D266F8C1-45CC-4893-A51C-6FA6A7916E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C971AC2-FC2C-4B4E-90FD-32B8BEDF8AE1}"/>
              </a:ext>
            </a:extLst>
          </p:cNvPr>
          <p:cNvSpPr>
            <a:spLocks noGrp="1"/>
          </p:cNvSpPr>
          <p:nvPr>
            <p:ph type="sldNum" sz="quarter" idx="12"/>
          </p:nvPr>
        </p:nvSpPr>
        <p:spPr/>
        <p:txBody>
          <a:bodyPr/>
          <a:lstStyle/>
          <a:p>
            <a:fld id="{CB40DCDA-36E0-43CF-9ABA-CD86176B7A24}" type="slidenum">
              <a:rPr lang="en-GB" smtClean="0"/>
              <a:t>‹#›</a:t>
            </a:fld>
            <a:endParaRPr lang="en-GB"/>
          </a:p>
        </p:txBody>
      </p:sp>
      <p:pic>
        <p:nvPicPr>
          <p:cNvPr id="10" name="Picture 2">
            <a:extLst>
              <a:ext uri="{FF2B5EF4-FFF2-40B4-BE49-F238E27FC236}">
                <a16:creationId xmlns:a16="http://schemas.microsoft.com/office/drawing/2014/main" id="{4460281F-5F87-47E2-8015-12C465EF1309}"/>
              </a:ext>
            </a:extLst>
          </p:cNvPr>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5406" y="272536"/>
            <a:ext cx="616348" cy="5588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5DF0625-2BBA-41C9-A6C2-8B0D47006EAB}"/>
              </a:ext>
            </a:extLst>
          </p:cNvPr>
          <p:cNvCxnSpPr>
            <a:cxnSpLocks/>
          </p:cNvCxnSpPr>
          <p:nvPr userDrawn="1"/>
        </p:nvCxnSpPr>
        <p:spPr>
          <a:xfrm>
            <a:off x="838200" y="550386"/>
            <a:ext cx="9929327" cy="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3">
            <a:extLst>
              <a:ext uri="{FF2B5EF4-FFF2-40B4-BE49-F238E27FC236}">
                <a16:creationId xmlns:a16="http://schemas.microsoft.com/office/drawing/2014/main" id="{AA344CD7-828F-4822-A67B-01AAAAD4128C}"/>
              </a:ext>
            </a:extLst>
          </p:cNvPr>
          <p:cNvPicPr>
            <a:picLocks noChangeAspect="1" noChangeArrowheads="1"/>
          </p:cNvPicPr>
          <p:nvPr userDrawn="1"/>
        </p:nvPicPr>
        <p:blipFill>
          <a:blip r:embed="rId3">
            <a:alphaModFix amt="5000"/>
            <a:extLst>
              <a:ext uri="{28A0092B-C50C-407E-A947-70E740481C1C}">
                <a14:useLocalDpi xmlns:a14="http://schemas.microsoft.com/office/drawing/2010/main" val="0"/>
              </a:ext>
            </a:extLst>
          </a:blip>
          <a:srcRect/>
          <a:stretch>
            <a:fillRect/>
          </a:stretch>
        </p:blipFill>
        <p:spPr bwMode="auto">
          <a:xfrm>
            <a:off x="6432000" y="1122123"/>
            <a:ext cx="5760000" cy="5760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9A329724-5125-482B-B742-C0B4D723A61C}"/>
              </a:ext>
            </a:extLst>
          </p:cNvPr>
          <p:cNvSpPr>
            <a:spLocks noGrp="1"/>
          </p:cNvSpPr>
          <p:nvPr>
            <p:ph type="title"/>
          </p:nvPr>
        </p:nvSpPr>
        <p:spPr>
          <a:xfrm>
            <a:off x="838200" y="761020"/>
            <a:ext cx="8108053" cy="701731"/>
          </a:xfrm>
          <a:solidFill>
            <a:schemeClr val="accent1"/>
          </a:solidFill>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59564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CA92-10FE-4FFC-B8F2-1EBE4AA481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9249958-096E-4046-9C2E-35878DA02068}"/>
              </a:ext>
            </a:extLst>
          </p:cNvPr>
          <p:cNvSpPr>
            <a:spLocks noGrp="1"/>
          </p:cNvSpPr>
          <p:nvPr>
            <p:ph type="dt" sz="half" idx="10"/>
          </p:nvPr>
        </p:nvSpPr>
        <p:spPr/>
        <p:txBody>
          <a:bodyPr/>
          <a:lstStyle/>
          <a:p>
            <a:fld id="{BC51E42B-3070-4426-84E1-56624EFA258B}" type="datetime1">
              <a:rPr lang="en-GB" smtClean="0"/>
              <a:t>22/08/2021</a:t>
            </a:fld>
            <a:endParaRPr lang="en-GB"/>
          </a:p>
        </p:txBody>
      </p:sp>
      <p:sp>
        <p:nvSpPr>
          <p:cNvPr id="4" name="Footer Placeholder 3">
            <a:extLst>
              <a:ext uri="{FF2B5EF4-FFF2-40B4-BE49-F238E27FC236}">
                <a16:creationId xmlns:a16="http://schemas.microsoft.com/office/drawing/2014/main" id="{D4F85259-74B8-4235-8191-BCAACEB54A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F177914-B693-46AF-9639-4A81F81710A2}"/>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564905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A63AE-F52F-4595-8980-A8186EE79D0A}"/>
              </a:ext>
            </a:extLst>
          </p:cNvPr>
          <p:cNvSpPr>
            <a:spLocks noGrp="1"/>
          </p:cNvSpPr>
          <p:nvPr>
            <p:ph type="dt" sz="half" idx="10"/>
          </p:nvPr>
        </p:nvSpPr>
        <p:spPr/>
        <p:txBody>
          <a:bodyPr/>
          <a:lstStyle/>
          <a:p>
            <a:fld id="{7276CE71-4F15-425F-990B-A86FF6A20839}" type="datetime1">
              <a:rPr lang="en-GB" smtClean="0"/>
              <a:t>22/08/2021</a:t>
            </a:fld>
            <a:endParaRPr lang="en-GB"/>
          </a:p>
        </p:txBody>
      </p:sp>
      <p:sp>
        <p:nvSpPr>
          <p:cNvPr id="3" name="Footer Placeholder 2">
            <a:extLst>
              <a:ext uri="{FF2B5EF4-FFF2-40B4-BE49-F238E27FC236}">
                <a16:creationId xmlns:a16="http://schemas.microsoft.com/office/drawing/2014/main" id="{5BB6603E-0393-40C6-9808-A5C063FBE78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E10A54-7692-44E9-A420-6F0C9CAB4711}"/>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163981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14A7-2241-4D78-ACD0-458F76160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BE80CC-9342-45A7-9F5B-34B4C6BDA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FD6EA00-0A24-490D-BE7B-DD485E8D6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D4FB8-CF4E-4D11-B09D-9E9A027C87C1}"/>
              </a:ext>
            </a:extLst>
          </p:cNvPr>
          <p:cNvSpPr>
            <a:spLocks noGrp="1"/>
          </p:cNvSpPr>
          <p:nvPr>
            <p:ph type="dt" sz="half" idx="10"/>
          </p:nvPr>
        </p:nvSpPr>
        <p:spPr/>
        <p:txBody>
          <a:bodyPr/>
          <a:lstStyle/>
          <a:p>
            <a:fld id="{AFCFFB42-041A-4EC8-BF76-7ED1CCFB2E98}" type="datetime1">
              <a:rPr lang="en-GB" smtClean="0"/>
              <a:t>22/08/2021</a:t>
            </a:fld>
            <a:endParaRPr lang="en-GB"/>
          </a:p>
        </p:txBody>
      </p:sp>
      <p:sp>
        <p:nvSpPr>
          <p:cNvPr id="6" name="Footer Placeholder 5">
            <a:extLst>
              <a:ext uri="{FF2B5EF4-FFF2-40B4-BE49-F238E27FC236}">
                <a16:creationId xmlns:a16="http://schemas.microsoft.com/office/drawing/2014/main" id="{A7563199-08FE-4B25-AAEA-232B0C13E3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A1E327-CD3A-4CAD-B46E-09EA52983D67}"/>
              </a:ext>
            </a:extLst>
          </p:cNvPr>
          <p:cNvSpPr>
            <a:spLocks noGrp="1"/>
          </p:cNvSpPr>
          <p:nvPr>
            <p:ph type="sldNum" sz="quarter" idx="12"/>
          </p:nvPr>
        </p:nvSpPr>
        <p:spPr/>
        <p:txBody>
          <a:bodyPr/>
          <a:lstStyle/>
          <a:p>
            <a:fld id="{CB40DCDA-36E0-43CF-9ABA-CD86176B7A24}" type="slidenum">
              <a:rPr lang="en-GB" smtClean="0"/>
              <a:t>‹#›</a:t>
            </a:fld>
            <a:endParaRPr lang="en-GB"/>
          </a:p>
        </p:txBody>
      </p:sp>
    </p:spTree>
    <p:extLst>
      <p:ext uri="{BB962C8B-B14F-4D97-AF65-F5344CB8AC3E}">
        <p14:creationId xmlns:p14="http://schemas.microsoft.com/office/powerpoint/2010/main" val="381897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F541B-6A15-4966-855D-87E3BA04746D}"/>
              </a:ext>
            </a:extLst>
          </p:cNvPr>
          <p:cNvSpPr>
            <a:spLocks noGrp="1"/>
          </p:cNvSpPr>
          <p:nvPr>
            <p:ph type="title"/>
          </p:nvPr>
        </p:nvSpPr>
        <p:spPr>
          <a:xfrm>
            <a:off x="838200" y="761020"/>
            <a:ext cx="8108053" cy="701731"/>
          </a:xfrm>
          <a:prstGeom prst="rect">
            <a:avLst/>
          </a:prstGeom>
        </p:spPr>
        <p:txBody>
          <a:bodyPr vert="horz" wrap="none" lIns="91440" tIns="45720" rIns="91440" bIns="45720" rtlCol="0" anchor="ctr">
            <a:sp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7EDE0DD-5AB0-4DBC-8DB3-9342BB3EF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BA43BF8F-EE86-460B-817D-E2F9C7134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94D6E-E9EC-42D4-860B-EDB005A35F65}" type="datetime1">
              <a:rPr lang="en-GB" smtClean="0"/>
              <a:t>22/08/2021</a:t>
            </a:fld>
            <a:endParaRPr lang="en-GB"/>
          </a:p>
        </p:txBody>
      </p:sp>
      <p:sp>
        <p:nvSpPr>
          <p:cNvPr id="5" name="Footer Placeholder 4">
            <a:extLst>
              <a:ext uri="{FF2B5EF4-FFF2-40B4-BE49-F238E27FC236}">
                <a16:creationId xmlns:a16="http://schemas.microsoft.com/office/drawing/2014/main" id="{E7D78479-DFFB-4890-9917-60B3BC885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5B929C9-A53B-478A-AC18-CBAD96A756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6"/>
                </a:solidFill>
              </a:defRPr>
            </a:lvl1pPr>
          </a:lstStyle>
          <a:p>
            <a:fld id="{CB40DCDA-36E0-43CF-9ABA-CD86176B7A24}" type="slidenum">
              <a:rPr lang="en-GB" smtClean="0"/>
              <a:pPr/>
              <a:t>‹#›</a:t>
            </a:fld>
            <a:endParaRPr lang="en-GB" dirty="0"/>
          </a:p>
        </p:txBody>
      </p:sp>
    </p:spTree>
    <p:extLst>
      <p:ext uri="{BB962C8B-B14F-4D97-AF65-F5344CB8AC3E}">
        <p14:creationId xmlns:p14="http://schemas.microsoft.com/office/powerpoint/2010/main" val="2017664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8.png"/><Relationship Id="rId5" Type="http://schemas.openxmlformats.org/officeDocument/2006/relationships/diagramQuickStyle" Target="../diagrams/quickStyle1.xml"/><Relationship Id="rId10" Type="http://schemas.openxmlformats.org/officeDocument/2006/relationships/image" Target="../media/image10.png"/><Relationship Id="rId4" Type="http://schemas.openxmlformats.org/officeDocument/2006/relationships/diagramLayout" Target="../diagrams/layout1.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s.google.com/machine-learning/crash-course/representation/feature-engineer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developers.google.com/machine-learning/crash-course/representation/feature-engineer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loud.google.com/architecture/mlops-continuous-delivery-and-automation-pipelines-in-machine-learnin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9.sv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5.sv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5.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4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28.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29.sv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50.png"/><Relationship Id="rId4" Type="http://schemas.openxmlformats.org/officeDocument/2006/relationships/image" Target="../media/image66.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DC53-454D-4700-BEA0-DF1C81F76421}"/>
              </a:ext>
            </a:extLst>
          </p:cNvPr>
          <p:cNvSpPr>
            <a:spLocks noGrp="1"/>
          </p:cNvSpPr>
          <p:nvPr>
            <p:ph type="ctrTitle"/>
          </p:nvPr>
        </p:nvSpPr>
        <p:spPr>
          <a:xfrm>
            <a:off x="852198" y="2539408"/>
            <a:ext cx="6948184" cy="1754326"/>
          </a:xfrm>
        </p:spPr>
        <p:txBody>
          <a:bodyPr/>
          <a:lstStyle/>
          <a:p>
            <a:r>
              <a:rPr lang="en-GB" dirty="0"/>
              <a:t>AI</a:t>
            </a:r>
            <a:r>
              <a:rPr lang="en-GB" dirty="0">
                <a:solidFill>
                  <a:schemeClr val="accent6"/>
                </a:solidFill>
              </a:rPr>
              <a:t>4</a:t>
            </a:r>
            <a:r>
              <a:rPr lang="en-GB" dirty="0"/>
              <a:t>Business</a:t>
            </a:r>
            <a:br>
              <a:rPr lang="en-GB" dirty="0"/>
            </a:br>
            <a:r>
              <a:rPr lang="en-GB" dirty="0"/>
              <a:t>Developing AI tools</a:t>
            </a:r>
          </a:p>
        </p:txBody>
      </p:sp>
      <p:sp>
        <p:nvSpPr>
          <p:cNvPr id="3" name="Subtitle 2">
            <a:extLst>
              <a:ext uri="{FF2B5EF4-FFF2-40B4-BE49-F238E27FC236}">
                <a16:creationId xmlns:a16="http://schemas.microsoft.com/office/drawing/2014/main" id="{D54B5B25-086E-48BF-A34F-63407AB94AFB}"/>
              </a:ext>
            </a:extLst>
          </p:cNvPr>
          <p:cNvSpPr>
            <a:spLocks noGrp="1"/>
          </p:cNvSpPr>
          <p:nvPr>
            <p:ph type="subTitle" idx="1"/>
          </p:nvPr>
        </p:nvSpPr>
        <p:spPr/>
        <p:txBody>
          <a:bodyPr/>
          <a:lstStyle/>
          <a:p>
            <a:endParaRPr lang="en-GB" i="1" dirty="0"/>
          </a:p>
        </p:txBody>
      </p:sp>
      <p:sp>
        <p:nvSpPr>
          <p:cNvPr id="4" name="Slide Number Placeholder 3">
            <a:extLst>
              <a:ext uri="{FF2B5EF4-FFF2-40B4-BE49-F238E27FC236}">
                <a16:creationId xmlns:a16="http://schemas.microsoft.com/office/drawing/2014/main" id="{2B260110-FE72-4AFC-951D-6CB130508EF2}"/>
              </a:ext>
            </a:extLst>
          </p:cNvPr>
          <p:cNvSpPr>
            <a:spLocks noGrp="1"/>
          </p:cNvSpPr>
          <p:nvPr>
            <p:ph type="sldNum" sz="quarter" idx="4294967295"/>
          </p:nvPr>
        </p:nvSpPr>
        <p:spPr>
          <a:xfrm>
            <a:off x="8610600" y="6356350"/>
            <a:ext cx="2743200" cy="365125"/>
          </a:xfrm>
        </p:spPr>
        <p:txBody>
          <a:bodyPr/>
          <a:lstStyle/>
          <a:p>
            <a:fld id="{CB40DCDA-36E0-43CF-9ABA-CD86176B7A24}" type="slidenum">
              <a:rPr lang="en-GB" smtClean="0"/>
              <a:t>1</a:t>
            </a:fld>
            <a:endParaRPr lang="en-GB"/>
          </a:p>
        </p:txBody>
      </p:sp>
    </p:spTree>
    <p:extLst>
      <p:ext uri="{BB962C8B-B14F-4D97-AF65-F5344CB8AC3E}">
        <p14:creationId xmlns:p14="http://schemas.microsoft.com/office/powerpoint/2010/main" val="2441539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427D0-443B-C749-81E2-3CB593ED0D44}"/>
              </a:ext>
            </a:extLst>
          </p:cNvPr>
          <p:cNvSpPr>
            <a:spLocks noGrp="1"/>
          </p:cNvSpPr>
          <p:nvPr>
            <p:ph type="sldNum" sz="quarter" idx="12"/>
          </p:nvPr>
        </p:nvSpPr>
        <p:spPr/>
        <p:txBody>
          <a:bodyPr/>
          <a:lstStyle/>
          <a:p>
            <a:fld id="{CB40DCDA-36E0-43CF-9ABA-CD86176B7A24}" type="slidenum">
              <a:rPr lang="en-GB" smtClean="0"/>
              <a:pPr/>
              <a:t>10</a:t>
            </a:fld>
            <a:endParaRPr lang="en-GB" dirty="0"/>
          </a:p>
        </p:txBody>
      </p:sp>
      <p:sp>
        <p:nvSpPr>
          <p:cNvPr id="3" name="Title 2">
            <a:extLst>
              <a:ext uri="{FF2B5EF4-FFF2-40B4-BE49-F238E27FC236}">
                <a16:creationId xmlns:a16="http://schemas.microsoft.com/office/drawing/2014/main" id="{55D50934-566B-EE4A-AAF7-8A35343C1D5D}"/>
              </a:ext>
            </a:extLst>
          </p:cNvPr>
          <p:cNvSpPr>
            <a:spLocks noGrp="1"/>
          </p:cNvSpPr>
          <p:nvPr>
            <p:ph type="title"/>
          </p:nvPr>
        </p:nvSpPr>
        <p:spPr>
          <a:xfrm>
            <a:off x="838200" y="761020"/>
            <a:ext cx="3902735" cy="701731"/>
          </a:xfrm>
        </p:spPr>
        <p:txBody>
          <a:bodyPr/>
          <a:lstStyle/>
          <a:p>
            <a:r>
              <a:rPr lang="en-US" dirty="0"/>
              <a:t>Data Engineer</a:t>
            </a:r>
          </a:p>
        </p:txBody>
      </p:sp>
      <p:pic>
        <p:nvPicPr>
          <p:cNvPr id="5" name="Picture 6" descr="Image result for data architecture">
            <a:extLst>
              <a:ext uri="{FF2B5EF4-FFF2-40B4-BE49-F238E27FC236}">
                <a16:creationId xmlns:a16="http://schemas.microsoft.com/office/drawing/2014/main" id="{ED8ACC42-0595-F747-92D3-1179EE9415FF}"/>
              </a:ext>
            </a:extLst>
          </p:cNvPr>
          <p:cNvPicPr>
            <a:picLocks noGrp="1" noChangeAspect="1" noChangeArrowheads="1"/>
          </p:cNvPicPr>
          <p:nvPr>
            <p:ph idx="1"/>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t="9764"/>
          <a:stretch/>
        </p:blipFill>
        <p:spPr bwMode="auto">
          <a:xfrm>
            <a:off x="2019300" y="2230728"/>
            <a:ext cx="8153400" cy="354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133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350083-A02B-D149-B3DD-ABEB52C31F7D}"/>
              </a:ext>
            </a:extLst>
          </p:cNvPr>
          <p:cNvSpPr>
            <a:spLocks noGrp="1"/>
          </p:cNvSpPr>
          <p:nvPr>
            <p:ph type="sldNum" sz="quarter" idx="12"/>
          </p:nvPr>
        </p:nvSpPr>
        <p:spPr/>
        <p:txBody>
          <a:bodyPr/>
          <a:lstStyle/>
          <a:p>
            <a:fld id="{CB40DCDA-36E0-43CF-9ABA-CD86176B7A24}" type="slidenum">
              <a:rPr lang="en-GB" smtClean="0"/>
              <a:pPr/>
              <a:t>11</a:t>
            </a:fld>
            <a:endParaRPr lang="en-GB" dirty="0"/>
          </a:p>
        </p:txBody>
      </p:sp>
      <p:sp>
        <p:nvSpPr>
          <p:cNvPr id="3" name="Title 2">
            <a:extLst>
              <a:ext uri="{FF2B5EF4-FFF2-40B4-BE49-F238E27FC236}">
                <a16:creationId xmlns:a16="http://schemas.microsoft.com/office/drawing/2014/main" id="{8C9A42CB-094E-514E-B4E9-87BD009B3FE2}"/>
              </a:ext>
            </a:extLst>
          </p:cNvPr>
          <p:cNvSpPr>
            <a:spLocks noGrp="1"/>
          </p:cNvSpPr>
          <p:nvPr>
            <p:ph type="title"/>
          </p:nvPr>
        </p:nvSpPr>
        <p:spPr>
          <a:xfrm>
            <a:off x="838200" y="761020"/>
            <a:ext cx="4572598" cy="701731"/>
          </a:xfrm>
        </p:spPr>
        <p:txBody>
          <a:bodyPr/>
          <a:lstStyle/>
          <a:p>
            <a:r>
              <a:rPr lang="en-US" dirty="0"/>
              <a:t>Supporting roles</a:t>
            </a:r>
          </a:p>
        </p:txBody>
      </p:sp>
      <p:graphicFrame>
        <p:nvGraphicFramePr>
          <p:cNvPr id="5" name="Table 5">
            <a:extLst>
              <a:ext uri="{FF2B5EF4-FFF2-40B4-BE49-F238E27FC236}">
                <a16:creationId xmlns:a16="http://schemas.microsoft.com/office/drawing/2014/main" id="{E298389F-F132-D849-B036-4FBA4FA34B8E}"/>
              </a:ext>
            </a:extLst>
          </p:cNvPr>
          <p:cNvGraphicFramePr>
            <a:graphicFrameLocks noGrp="1"/>
          </p:cNvGraphicFramePr>
          <p:nvPr>
            <p:ph idx="1"/>
            <p:extLst>
              <p:ext uri="{D42A27DB-BD31-4B8C-83A1-F6EECF244321}">
                <p14:modId xmlns:p14="http://schemas.microsoft.com/office/powerpoint/2010/main" val="3676292079"/>
              </p:ext>
            </p:extLst>
          </p:nvPr>
        </p:nvGraphicFramePr>
        <p:xfrm>
          <a:off x="838200" y="2962910"/>
          <a:ext cx="10515600" cy="3393440"/>
        </p:xfrm>
        <a:graphic>
          <a:graphicData uri="http://schemas.openxmlformats.org/drawingml/2006/table">
            <a:tbl>
              <a:tblPr firstRow="1" bandRow="1">
                <a:tableStyleId>{5C22544A-7EE6-4342-B048-85BDC9FD1C3A}</a:tableStyleId>
              </a:tblPr>
              <a:tblGrid>
                <a:gridCol w="1352739">
                  <a:extLst>
                    <a:ext uri="{9D8B030D-6E8A-4147-A177-3AD203B41FA5}">
                      <a16:colId xmlns:a16="http://schemas.microsoft.com/office/drawing/2014/main" val="2710661590"/>
                    </a:ext>
                  </a:extLst>
                </a:gridCol>
                <a:gridCol w="3123445">
                  <a:extLst>
                    <a:ext uri="{9D8B030D-6E8A-4147-A177-3AD203B41FA5}">
                      <a16:colId xmlns:a16="http://schemas.microsoft.com/office/drawing/2014/main" val="1798099497"/>
                    </a:ext>
                  </a:extLst>
                </a:gridCol>
                <a:gridCol w="2951430">
                  <a:extLst>
                    <a:ext uri="{9D8B030D-6E8A-4147-A177-3AD203B41FA5}">
                      <a16:colId xmlns:a16="http://schemas.microsoft.com/office/drawing/2014/main" val="871533148"/>
                    </a:ext>
                  </a:extLst>
                </a:gridCol>
                <a:gridCol w="3087986">
                  <a:extLst>
                    <a:ext uri="{9D8B030D-6E8A-4147-A177-3AD203B41FA5}">
                      <a16:colId xmlns:a16="http://schemas.microsoft.com/office/drawing/2014/main" val="453895743"/>
                    </a:ext>
                  </a:extLst>
                </a:gridCol>
              </a:tblGrid>
              <a:tr h="370840">
                <a:tc>
                  <a:txBody>
                    <a:bodyPr/>
                    <a:lstStyle/>
                    <a:p>
                      <a:endParaRPr lang="en-US"/>
                    </a:p>
                  </a:txBody>
                  <a:tcPr/>
                </a:tc>
                <a:tc>
                  <a:txBody>
                    <a:bodyPr/>
                    <a:lstStyle/>
                    <a:p>
                      <a:pPr algn="ctr"/>
                      <a:r>
                        <a:rPr lang="en-US" dirty="0"/>
                        <a:t>Business Intelligence Analyst</a:t>
                      </a:r>
                    </a:p>
                  </a:txBody>
                  <a:tcPr/>
                </a:tc>
                <a:tc>
                  <a:txBody>
                    <a:bodyPr/>
                    <a:lstStyle/>
                    <a:p>
                      <a:pPr algn="ctr"/>
                      <a:r>
                        <a:rPr lang="en-US" dirty="0"/>
                        <a:t>Database Administrator</a:t>
                      </a:r>
                    </a:p>
                  </a:txBody>
                  <a:tcPr/>
                </a:tc>
                <a:tc>
                  <a:txBody>
                    <a:bodyPr/>
                    <a:lstStyle/>
                    <a:p>
                      <a:pPr algn="ctr"/>
                      <a:r>
                        <a:rPr lang="en-US" dirty="0"/>
                        <a:t>DevOps / </a:t>
                      </a:r>
                      <a:r>
                        <a:rPr lang="en-US" dirty="0" err="1"/>
                        <a:t>MLOps</a:t>
                      </a:r>
                      <a:endParaRPr lang="en-US" dirty="0"/>
                    </a:p>
                  </a:txBody>
                  <a:tcPr/>
                </a:tc>
                <a:extLst>
                  <a:ext uri="{0D108BD9-81ED-4DB2-BD59-A6C34878D82A}">
                    <a16:rowId xmlns:a16="http://schemas.microsoft.com/office/drawing/2014/main" val="3486968767"/>
                  </a:ext>
                </a:extLst>
              </a:tr>
              <a:tr h="370840">
                <a:tc>
                  <a:txBody>
                    <a:bodyPr/>
                    <a:lstStyle/>
                    <a:p>
                      <a:r>
                        <a:rPr lang="en-US" b="1" dirty="0"/>
                        <a:t>Role</a:t>
                      </a:r>
                    </a:p>
                  </a:txBody>
                  <a:tcPr/>
                </a:tc>
                <a:tc>
                  <a:txBody>
                    <a:bodyPr/>
                    <a:lstStyle/>
                    <a:p>
                      <a:pPr algn="ctr"/>
                      <a:r>
                        <a:rPr lang="en-GB" sz="1800" b="0" i="0" u="none" strike="noStrike" kern="1200" dirty="0">
                          <a:solidFill>
                            <a:schemeClr val="dk1"/>
                          </a:solidFill>
                          <a:effectLst/>
                          <a:latin typeface="+mn-lt"/>
                          <a:ea typeface="+mn-ea"/>
                          <a:cs typeface="+mn-cs"/>
                        </a:rPr>
                        <a:t>Improves business processes via data; intermediary between DS team and department</a:t>
                      </a:r>
                      <a:endParaRPr lang="en-US" dirty="0"/>
                    </a:p>
                  </a:txBody>
                  <a:tcPr/>
                </a:tc>
                <a:tc>
                  <a:txBody>
                    <a:bodyPr/>
                    <a:lstStyle/>
                    <a:p>
                      <a:pPr algn="ctr" rtl="0"/>
                      <a:r>
                        <a:rPr lang="en-GB" sz="1800" b="0" i="0" u="none" strike="noStrike" kern="1200" dirty="0">
                          <a:solidFill>
                            <a:schemeClr val="dk1"/>
                          </a:solidFill>
                          <a:effectLst/>
                          <a:latin typeface="+mn-lt"/>
                          <a:ea typeface="+mn-ea"/>
                          <a:cs typeface="+mn-cs"/>
                        </a:rPr>
                        <a:t>Ensures data availability to a DS team</a:t>
                      </a:r>
                    </a:p>
                    <a:p>
                      <a:pPr algn="ctr"/>
                      <a:endParaRPr lang="en-US" dirty="0"/>
                    </a:p>
                  </a:txBody>
                  <a:tcPr/>
                </a:tc>
                <a:tc>
                  <a:txBody>
                    <a:bodyPr/>
                    <a:lstStyle/>
                    <a:p>
                      <a:pPr algn="ctr" rtl="0"/>
                      <a:r>
                        <a:rPr lang="en-GB" sz="1800" b="0" i="0" u="none" strike="noStrike" kern="1200" dirty="0">
                          <a:solidFill>
                            <a:schemeClr val="dk1"/>
                          </a:solidFill>
                          <a:effectLst/>
                          <a:latin typeface="+mn-lt"/>
                          <a:ea typeface="+mn-ea"/>
                          <a:cs typeface="+mn-cs"/>
                        </a:rPr>
                        <a:t>Integrates ML solutions into existing system</a:t>
                      </a:r>
                    </a:p>
                    <a:p>
                      <a:pPr algn="ctr"/>
                      <a:endParaRPr lang="en-GB" dirty="0"/>
                    </a:p>
                    <a:p>
                      <a:pPr algn="ctr"/>
                      <a:endParaRPr lang="en-US" dirty="0"/>
                    </a:p>
                  </a:txBody>
                  <a:tcPr/>
                </a:tc>
                <a:extLst>
                  <a:ext uri="{0D108BD9-81ED-4DB2-BD59-A6C34878D82A}">
                    <a16:rowId xmlns:a16="http://schemas.microsoft.com/office/drawing/2014/main" val="186922961"/>
                  </a:ext>
                </a:extLst>
              </a:tr>
              <a:tr h="370840">
                <a:tc>
                  <a:txBody>
                    <a:bodyPr/>
                    <a:lstStyle/>
                    <a:p>
                      <a:r>
                        <a:rPr lang="en-US" b="1" dirty="0"/>
                        <a:t>Skills</a:t>
                      </a:r>
                    </a:p>
                  </a:txBody>
                  <a:tcPr/>
                </a:tc>
                <a:tc>
                  <a:txBody>
                    <a:bodyPr/>
                    <a:lstStyle/>
                    <a:p>
                      <a:pPr algn="ctr" rtl="0"/>
                      <a:r>
                        <a:rPr lang="en-GB" sz="1800" b="0" i="0" u="none" strike="noStrike" kern="1200" dirty="0">
                          <a:solidFill>
                            <a:schemeClr val="dk1"/>
                          </a:solidFill>
                          <a:effectLst/>
                          <a:latin typeface="+mn-lt"/>
                          <a:ea typeface="+mn-ea"/>
                          <a:cs typeface="+mn-cs"/>
                        </a:rPr>
                        <a:t>Data </a:t>
                      </a:r>
                      <a:r>
                        <a:rPr lang="en-GB" sz="1800" b="0" i="0" u="none" strike="noStrike" kern="1200" dirty="0" err="1">
                          <a:solidFill>
                            <a:schemeClr val="dk1"/>
                          </a:solidFill>
                          <a:effectLst/>
                          <a:latin typeface="+mn-lt"/>
                          <a:ea typeface="+mn-ea"/>
                          <a:cs typeface="+mn-cs"/>
                        </a:rPr>
                        <a:t>modeling</a:t>
                      </a:r>
                      <a:r>
                        <a:rPr lang="en-GB" sz="1800" b="0" i="0" u="none" strike="noStrike" kern="1200" dirty="0">
                          <a:solidFill>
                            <a:schemeClr val="dk1"/>
                          </a:solidFill>
                          <a:effectLst/>
                          <a:latin typeface="+mn-lt"/>
                          <a:ea typeface="+mn-ea"/>
                          <a:cs typeface="+mn-cs"/>
                        </a:rPr>
                        <a:t> </a:t>
                      </a:r>
                    </a:p>
                    <a:p>
                      <a:pPr algn="ctr" rtl="0"/>
                      <a:r>
                        <a:rPr lang="en-GB" sz="1800" b="0" i="0" u="none" strike="noStrike" kern="1200" dirty="0">
                          <a:solidFill>
                            <a:schemeClr val="dk1"/>
                          </a:solidFill>
                          <a:effectLst/>
                          <a:latin typeface="+mn-lt"/>
                          <a:ea typeface="+mn-ea"/>
                          <a:cs typeface="+mn-cs"/>
                        </a:rPr>
                        <a:t>Data visualization tools</a:t>
                      </a:r>
                    </a:p>
                    <a:p>
                      <a:pPr algn="ctr" rtl="0"/>
                      <a:r>
                        <a:rPr lang="en-GB" sz="1800" b="0" i="0" u="none" strike="noStrike" kern="1200" dirty="0">
                          <a:solidFill>
                            <a:schemeClr val="dk1"/>
                          </a:solidFill>
                          <a:effectLst/>
                          <a:latin typeface="+mn-lt"/>
                          <a:ea typeface="+mn-ea"/>
                          <a:cs typeface="+mn-cs"/>
                        </a:rPr>
                        <a:t>Communication skills</a:t>
                      </a:r>
                    </a:p>
                    <a:p>
                      <a:pPr algn="ctr" rtl="0"/>
                      <a:r>
                        <a:rPr lang="en-GB" sz="1800" b="0" i="0" u="none" strike="noStrike" kern="1200" dirty="0">
                          <a:solidFill>
                            <a:schemeClr val="dk1"/>
                          </a:solidFill>
                          <a:effectLst/>
                          <a:latin typeface="+mn-lt"/>
                          <a:ea typeface="+mn-ea"/>
                          <a:cs typeface="+mn-cs"/>
                        </a:rPr>
                        <a:t>Business understanding</a:t>
                      </a:r>
                    </a:p>
                  </a:txBody>
                  <a:tcPr/>
                </a:tc>
                <a:tc>
                  <a:txBody>
                    <a:bodyPr/>
                    <a:lstStyle/>
                    <a:p>
                      <a:pPr algn="ctr" rtl="0"/>
                      <a:r>
                        <a:rPr lang="en-GB" sz="1800" b="0" i="0" u="none" strike="noStrike" kern="1200" dirty="0">
                          <a:solidFill>
                            <a:schemeClr val="dk1"/>
                          </a:solidFill>
                          <a:effectLst/>
                          <a:latin typeface="+mn-lt"/>
                          <a:ea typeface="+mn-ea"/>
                          <a:cs typeface="+mn-cs"/>
                        </a:rPr>
                        <a:t>Backup &amp; Recovery</a:t>
                      </a:r>
                    </a:p>
                    <a:p>
                      <a:pPr algn="ctr" rtl="0"/>
                      <a:r>
                        <a:rPr lang="en-GB" sz="1800" b="0" i="0" u="none" strike="noStrike" kern="1200" dirty="0">
                          <a:solidFill>
                            <a:schemeClr val="dk1"/>
                          </a:solidFill>
                          <a:effectLst/>
                          <a:latin typeface="+mn-lt"/>
                          <a:ea typeface="+mn-ea"/>
                          <a:cs typeface="+mn-cs"/>
                        </a:rPr>
                        <a:t>Data </a:t>
                      </a:r>
                      <a:r>
                        <a:rPr lang="en-GB" sz="1800" b="0" i="0" u="none" strike="noStrike" kern="1200" dirty="0" err="1">
                          <a:solidFill>
                            <a:schemeClr val="dk1"/>
                          </a:solidFill>
                          <a:effectLst/>
                          <a:latin typeface="+mn-lt"/>
                          <a:ea typeface="+mn-ea"/>
                          <a:cs typeface="+mn-cs"/>
                        </a:rPr>
                        <a:t>modeling</a:t>
                      </a:r>
                      <a:r>
                        <a:rPr lang="en-GB" sz="1800" b="0" i="0" u="none" strike="noStrike" kern="1200" dirty="0">
                          <a:solidFill>
                            <a:schemeClr val="dk1"/>
                          </a:solidFill>
                          <a:effectLst/>
                          <a:latin typeface="+mn-lt"/>
                          <a:ea typeface="+mn-ea"/>
                          <a:cs typeface="+mn-cs"/>
                        </a:rPr>
                        <a:t> and design</a:t>
                      </a:r>
                    </a:p>
                    <a:p>
                      <a:pPr algn="ctr" rtl="0"/>
                      <a:r>
                        <a:rPr lang="en-GB" sz="1800" b="0" i="0" u="none" strike="noStrike" kern="1200" dirty="0">
                          <a:solidFill>
                            <a:schemeClr val="dk1"/>
                          </a:solidFill>
                          <a:effectLst/>
                          <a:latin typeface="+mn-lt"/>
                          <a:ea typeface="+mn-ea"/>
                          <a:cs typeface="+mn-cs"/>
                        </a:rPr>
                        <a:t>Distributed Computing</a:t>
                      </a:r>
                    </a:p>
                    <a:p>
                      <a:pPr algn="ctr" rtl="0"/>
                      <a:r>
                        <a:rPr lang="en-GB" sz="1800" b="0" i="0" u="none" strike="noStrike" kern="1200" dirty="0">
                          <a:solidFill>
                            <a:schemeClr val="dk1"/>
                          </a:solidFill>
                          <a:effectLst/>
                          <a:latin typeface="+mn-lt"/>
                          <a:ea typeface="+mn-ea"/>
                          <a:cs typeface="+mn-cs"/>
                        </a:rPr>
                        <a:t>Data security</a:t>
                      </a:r>
                    </a:p>
                  </a:txBody>
                  <a:tcPr/>
                </a:tc>
                <a:tc>
                  <a:txBody>
                    <a:bodyPr/>
                    <a:lstStyle/>
                    <a:p>
                      <a:pPr algn="ctr" rtl="0"/>
                      <a:r>
                        <a:rPr lang="en-GB" sz="1800" b="0" i="0" u="none" strike="noStrike" kern="1200" dirty="0">
                          <a:solidFill>
                            <a:schemeClr val="dk1"/>
                          </a:solidFill>
                          <a:effectLst/>
                          <a:latin typeface="+mn-lt"/>
                          <a:ea typeface="+mn-ea"/>
                          <a:cs typeface="+mn-cs"/>
                        </a:rPr>
                        <a:t>Cloud Infrastructure</a:t>
                      </a:r>
                    </a:p>
                    <a:p>
                      <a:pPr algn="ctr" rtl="0"/>
                      <a:r>
                        <a:rPr lang="en-GB" sz="1800" b="0" i="0" u="none" strike="noStrike" kern="1200" dirty="0">
                          <a:solidFill>
                            <a:schemeClr val="dk1"/>
                          </a:solidFill>
                          <a:effectLst/>
                          <a:latin typeface="+mn-lt"/>
                          <a:ea typeface="+mn-ea"/>
                          <a:cs typeface="+mn-cs"/>
                        </a:rPr>
                        <a:t>Virtualization </a:t>
                      </a:r>
                    </a:p>
                    <a:p>
                      <a:pPr algn="ctr" rtl="0"/>
                      <a:r>
                        <a:rPr lang="en-GB" sz="1800" b="0" i="0" u="none" strike="noStrike" kern="1200" dirty="0">
                          <a:solidFill>
                            <a:schemeClr val="dk1"/>
                          </a:solidFill>
                          <a:effectLst/>
                          <a:latin typeface="+mn-lt"/>
                          <a:ea typeface="+mn-ea"/>
                          <a:cs typeface="+mn-cs"/>
                        </a:rPr>
                        <a:t>Knowledge of CI/CD systems</a:t>
                      </a:r>
                    </a:p>
                    <a:p>
                      <a:pPr algn="ctr"/>
                      <a:br>
                        <a:rPr lang="en-GB" dirty="0"/>
                      </a:br>
                      <a:endParaRPr lang="en-US" dirty="0"/>
                    </a:p>
                  </a:txBody>
                  <a:tcPr/>
                </a:tc>
                <a:extLst>
                  <a:ext uri="{0D108BD9-81ED-4DB2-BD59-A6C34878D82A}">
                    <a16:rowId xmlns:a16="http://schemas.microsoft.com/office/drawing/2014/main" val="3665713528"/>
                  </a:ext>
                </a:extLst>
              </a:tr>
              <a:tr h="370840">
                <a:tc>
                  <a:txBody>
                    <a:bodyPr/>
                    <a:lstStyle/>
                    <a:p>
                      <a:r>
                        <a:rPr lang="en-US" b="1" dirty="0"/>
                        <a:t>Department</a:t>
                      </a:r>
                    </a:p>
                  </a:txBody>
                  <a:tcPr/>
                </a:tc>
                <a:tc>
                  <a:txBody>
                    <a:bodyPr/>
                    <a:lstStyle/>
                    <a:p>
                      <a:pPr algn="ctr" rtl="0"/>
                      <a:r>
                        <a:rPr lang="en-GB" sz="1800" b="0" i="0" u="none" strike="noStrike" kern="1200" dirty="0">
                          <a:solidFill>
                            <a:schemeClr val="dk1"/>
                          </a:solidFill>
                          <a:effectLst/>
                          <a:latin typeface="+mn-lt"/>
                          <a:ea typeface="+mn-ea"/>
                          <a:cs typeface="+mn-cs"/>
                        </a:rPr>
                        <a:t>Every department</a:t>
                      </a:r>
                    </a:p>
                  </a:txBody>
                  <a:tcPr/>
                </a:tc>
                <a:tc>
                  <a:txBody>
                    <a:bodyPr/>
                    <a:lstStyle/>
                    <a:p>
                      <a:pPr algn="ctr"/>
                      <a:r>
                        <a:rPr lang="en-GB" sz="1800" b="0" i="0" u="none" strike="noStrike" kern="1200" dirty="0">
                          <a:solidFill>
                            <a:schemeClr val="dk1"/>
                          </a:solidFill>
                          <a:effectLst/>
                          <a:latin typeface="+mn-lt"/>
                          <a:ea typeface="+mn-ea"/>
                          <a:cs typeface="+mn-cs"/>
                        </a:rPr>
                        <a:t>IT Department</a:t>
                      </a:r>
                      <a:endParaRPr lang="en-US" dirty="0"/>
                    </a:p>
                  </a:txBody>
                  <a:tcPr/>
                </a:tc>
                <a:tc>
                  <a:txBody>
                    <a:bodyPr/>
                    <a:lstStyle/>
                    <a:p>
                      <a:pPr algn="ctr"/>
                      <a:r>
                        <a:rPr lang="en-GB" sz="1800" b="0" i="0" u="none" strike="noStrike" kern="1200" dirty="0">
                          <a:solidFill>
                            <a:schemeClr val="dk1"/>
                          </a:solidFill>
                          <a:effectLst/>
                          <a:latin typeface="+mn-lt"/>
                          <a:ea typeface="+mn-ea"/>
                          <a:cs typeface="+mn-cs"/>
                        </a:rPr>
                        <a:t>IT Department</a:t>
                      </a:r>
                      <a:endParaRPr lang="en-US" dirty="0"/>
                    </a:p>
                  </a:txBody>
                  <a:tcPr/>
                </a:tc>
                <a:extLst>
                  <a:ext uri="{0D108BD9-81ED-4DB2-BD59-A6C34878D82A}">
                    <a16:rowId xmlns:a16="http://schemas.microsoft.com/office/drawing/2014/main" val="2536140593"/>
                  </a:ext>
                </a:extLst>
              </a:tr>
            </a:tbl>
          </a:graphicData>
        </a:graphic>
      </p:graphicFrame>
      <p:pic>
        <p:nvPicPr>
          <p:cNvPr id="3074" name="Picture 2">
            <a:extLst>
              <a:ext uri="{FF2B5EF4-FFF2-40B4-BE49-F238E27FC236}">
                <a16:creationId xmlns:a16="http://schemas.microsoft.com/office/drawing/2014/main" id="{FCD44A4E-E0E7-664D-A204-52186C119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499" y="1826260"/>
            <a:ext cx="1136650" cy="1136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D25EEBA-C908-FD4C-9791-9D424DE1A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498" y="1826259"/>
            <a:ext cx="1136651" cy="113665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021D398C-F9CA-A945-ACA9-45BC5737AE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8386" y="2394583"/>
            <a:ext cx="561526" cy="561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914E71D-84C8-6A40-B5B8-2E9BC9B5E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5273" y="1826258"/>
            <a:ext cx="1136651" cy="1136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952922C-B228-1F49-9488-DD5009BB23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8958" y="2200833"/>
            <a:ext cx="793904" cy="79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290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E4A983-B179-FA4B-A945-A2CF04B5F6A1}"/>
              </a:ext>
            </a:extLst>
          </p:cNvPr>
          <p:cNvSpPr>
            <a:spLocks noGrp="1"/>
          </p:cNvSpPr>
          <p:nvPr>
            <p:ph type="sldNum" sz="quarter" idx="12"/>
          </p:nvPr>
        </p:nvSpPr>
        <p:spPr/>
        <p:txBody>
          <a:bodyPr/>
          <a:lstStyle/>
          <a:p>
            <a:fld id="{CB40DCDA-36E0-43CF-9ABA-CD86176B7A24}" type="slidenum">
              <a:rPr lang="en-GB" smtClean="0"/>
              <a:pPr/>
              <a:t>12</a:t>
            </a:fld>
            <a:endParaRPr lang="en-GB" dirty="0"/>
          </a:p>
        </p:txBody>
      </p:sp>
      <p:sp>
        <p:nvSpPr>
          <p:cNvPr id="3" name="Title 2">
            <a:extLst>
              <a:ext uri="{FF2B5EF4-FFF2-40B4-BE49-F238E27FC236}">
                <a16:creationId xmlns:a16="http://schemas.microsoft.com/office/drawing/2014/main" id="{29B5F146-7374-B749-963E-C42BC00E8DD1}"/>
              </a:ext>
            </a:extLst>
          </p:cNvPr>
          <p:cNvSpPr>
            <a:spLocks noGrp="1"/>
          </p:cNvSpPr>
          <p:nvPr>
            <p:ph type="title"/>
          </p:nvPr>
        </p:nvSpPr>
        <p:spPr>
          <a:xfrm>
            <a:off x="838200" y="761020"/>
            <a:ext cx="7853047" cy="701731"/>
          </a:xfrm>
        </p:spPr>
        <p:txBody>
          <a:bodyPr/>
          <a:lstStyle/>
          <a:p>
            <a:r>
              <a:rPr lang="en-US" dirty="0"/>
              <a:t>Business Intelligence Analyst</a:t>
            </a:r>
          </a:p>
        </p:txBody>
      </p:sp>
      <p:pic>
        <p:nvPicPr>
          <p:cNvPr id="5" name="Picture 6" descr="Image result for dashboard">
            <a:extLst>
              <a:ext uri="{FF2B5EF4-FFF2-40B4-BE49-F238E27FC236}">
                <a16:creationId xmlns:a16="http://schemas.microsoft.com/office/drawing/2014/main" id="{5A590EEC-EB7D-5C4F-872A-7CF3ED6565D4}"/>
              </a:ext>
            </a:extLst>
          </p:cNvPr>
          <p:cNvPicPr>
            <a:picLocks noGrp="1" noChangeAspect="1" noChangeArrowheads="1"/>
          </p:cNvPicPr>
          <p:nvPr>
            <p:ph idx="1"/>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50906" y="1825625"/>
            <a:ext cx="82901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1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18E5C3-A068-0843-AC36-B07DF6DF7ED1}"/>
              </a:ext>
            </a:extLst>
          </p:cNvPr>
          <p:cNvSpPr>
            <a:spLocks noGrp="1"/>
          </p:cNvSpPr>
          <p:nvPr>
            <p:ph sz="half" idx="1"/>
          </p:nvPr>
        </p:nvSpPr>
        <p:spPr>
          <a:xfrm>
            <a:off x="838200" y="1825625"/>
            <a:ext cx="5257800" cy="4351338"/>
          </a:xfrm>
        </p:spPr>
        <p:txBody>
          <a:bodyPr>
            <a:normAutofit fontScale="85000" lnSpcReduction="20000"/>
          </a:bodyPr>
          <a:lstStyle/>
          <a:p>
            <a:r>
              <a:rPr lang="en-GB" dirty="0"/>
              <a:t>Data Science Team is </a:t>
            </a:r>
          </a:p>
          <a:p>
            <a:pPr lvl="1"/>
            <a:r>
              <a:rPr lang="en-GB" dirty="0"/>
              <a:t>a separate organizational unit</a:t>
            </a:r>
          </a:p>
          <a:p>
            <a:pPr lvl="1"/>
            <a:r>
              <a:rPr lang="en-GB" dirty="0"/>
              <a:t>reporting directly to CEO</a:t>
            </a:r>
          </a:p>
          <a:p>
            <a:pPr lvl="1"/>
            <a:endParaRPr lang="en-GB" dirty="0"/>
          </a:p>
          <a:p>
            <a:r>
              <a:rPr lang="en-GB" dirty="0"/>
              <a:t>One team serves the whole organization in a variety of projects</a:t>
            </a:r>
          </a:p>
          <a:p>
            <a:pPr lvl="1"/>
            <a:endParaRPr lang="en-GB" dirty="0"/>
          </a:p>
          <a:p>
            <a:r>
              <a:rPr lang="en-GB" dirty="0"/>
              <a:t>Supported by:</a:t>
            </a:r>
          </a:p>
          <a:p>
            <a:pPr lvl="1"/>
            <a:r>
              <a:rPr lang="en-GB" dirty="0"/>
              <a:t>Database Administrators + </a:t>
            </a:r>
            <a:r>
              <a:rPr lang="en-GB" dirty="0" err="1"/>
              <a:t>MLOps</a:t>
            </a:r>
            <a:r>
              <a:rPr lang="en-GB" dirty="0"/>
              <a:t> from IT</a:t>
            </a:r>
          </a:p>
          <a:p>
            <a:pPr lvl="1"/>
            <a:r>
              <a:rPr lang="en-GB" dirty="0"/>
              <a:t>BI Analysts at a departmental level</a:t>
            </a:r>
          </a:p>
          <a:p>
            <a:pPr marL="0" indent="0">
              <a:buNone/>
            </a:pPr>
            <a:endParaRPr lang="en-GB" dirty="0"/>
          </a:p>
          <a:p>
            <a:r>
              <a:rPr lang="en-GB" dirty="0"/>
              <a:t>Data Science Team should participate in activities of business units</a:t>
            </a:r>
          </a:p>
        </p:txBody>
      </p:sp>
      <p:graphicFrame>
        <p:nvGraphicFramePr>
          <p:cNvPr id="6" name="Content Placeholder 5">
            <a:extLst>
              <a:ext uri="{FF2B5EF4-FFF2-40B4-BE49-F238E27FC236}">
                <a16:creationId xmlns:a16="http://schemas.microsoft.com/office/drawing/2014/main" id="{90EEB2FD-C0C2-7743-8054-BD429B9176C1}"/>
              </a:ext>
            </a:extLst>
          </p:cNvPr>
          <p:cNvGraphicFramePr>
            <a:graphicFrameLocks noGrp="1"/>
          </p:cNvGraphicFramePr>
          <p:nvPr>
            <p:ph sz="half" idx="2"/>
            <p:extLst>
              <p:ext uri="{D42A27DB-BD31-4B8C-83A1-F6EECF244321}">
                <p14:modId xmlns:p14="http://schemas.microsoft.com/office/powerpoint/2010/main" val="4699782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FDED60FC-C54C-7642-99BF-62ACBDCD0C61}"/>
              </a:ext>
            </a:extLst>
          </p:cNvPr>
          <p:cNvSpPr>
            <a:spLocks noGrp="1"/>
          </p:cNvSpPr>
          <p:nvPr>
            <p:ph type="sldNum" sz="quarter" idx="12"/>
          </p:nvPr>
        </p:nvSpPr>
        <p:spPr/>
        <p:txBody>
          <a:bodyPr/>
          <a:lstStyle/>
          <a:p>
            <a:fld id="{CB40DCDA-36E0-43CF-9ABA-CD86176B7A24}" type="slidenum">
              <a:rPr lang="en-GB" smtClean="0"/>
              <a:t>13</a:t>
            </a:fld>
            <a:endParaRPr lang="en-GB"/>
          </a:p>
        </p:txBody>
      </p:sp>
      <p:sp>
        <p:nvSpPr>
          <p:cNvPr id="5" name="Title 4">
            <a:extLst>
              <a:ext uri="{FF2B5EF4-FFF2-40B4-BE49-F238E27FC236}">
                <a16:creationId xmlns:a16="http://schemas.microsoft.com/office/drawing/2014/main" id="{6D734956-EE76-8249-8E9B-3AE9AA8EE751}"/>
              </a:ext>
            </a:extLst>
          </p:cNvPr>
          <p:cNvSpPr>
            <a:spLocks noGrp="1"/>
          </p:cNvSpPr>
          <p:nvPr>
            <p:ph type="title"/>
          </p:nvPr>
        </p:nvSpPr>
        <p:spPr>
          <a:xfrm>
            <a:off x="838200" y="761020"/>
            <a:ext cx="6638292" cy="701731"/>
          </a:xfrm>
        </p:spPr>
        <p:txBody>
          <a:bodyPr/>
          <a:lstStyle/>
          <a:p>
            <a:r>
              <a:rPr lang="en-US" dirty="0"/>
              <a:t>Organizational structure</a:t>
            </a:r>
          </a:p>
        </p:txBody>
      </p:sp>
      <p:cxnSp>
        <p:nvCxnSpPr>
          <p:cNvPr id="11" name="Elbow Connector 10">
            <a:extLst>
              <a:ext uri="{FF2B5EF4-FFF2-40B4-BE49-F238E27FC236}">
                <a16:creationId xmlns:a16="http://schemas.microsoft.com/office/drawing/2014/main" id="{757BAC06-7AB5-2849-B9B5-B4D34FAEA738}"/>
              </a:ext>
            </a:extLst>
          </p:cNvPr>
          <p:cNvCxnSpPr/>
          <p:nvPr/>
        </p:nvCxnSpPr>
        <p:spPr>
          <a:xfrm rot="5400000">
            <a:off x="7143750" y="4667250"/>
            <a:ext cx="1371600" cy="571500"/>
          </a:xfrm>
          <a:prstGeom prst="bentConnector3">
            <a:avLst>
              <a:gd name="adj1" fmla="val 100694"/>
            </a:avLst>
          </a:prstGeom>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196821CA-A1E0-9F42-94D8-2815324B2C60}"/>
              </a:ext>
            </a:extLst>
          </p:cNvPr>
          <p:cNvCxnSpPr/>
          <p:nvPr/>
        </p:nvCxnSpPr>
        <p:spPr>
          <a:xfrm rot="5400000">
            <a:off x="8101013" y="4281488"/>
            <a:ext cx="1371600" cy="1343024"/>
          </a:xfrm>
          <a:prstGeom prst="bentConnector3">
            <a:avLst>
              <a:gd name="adj1" fmla="val 100694"/>
            </a:avLst>
          </a:prstGeom>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69E4E1DB-354F-784E-8093-9E2EFDBD602C}"/>
              </a:ext>
            </a:extLst>
          </p:cNvPr>
          <p:cNvCxnSpPr/>
          <p:nvPr/>
        </p:nvCxnSpPr>
        <p:spPr>
          <a:xfrm rot="5400000">
            <a:off x="9444038" y="4281488"/>
            <a:ext cx="1371600" cy="1343025"/>
          </a:xfrm>
          <a:prstGeom prst="bentConnector3">
            <a:avLst>
              <a:gd name="adj1" fmla="val 100694"/>
            </a:avLst>
          </a:prstGeom>
        </p:spPr>
        <p:style>
          <a:lnRef idx="1">
            <a:schemeClr val="accent1"/>
          </a:lnRef>
          <a:fillRef idx="0">
            <a:schemeClr val="accent1"/>
          </a:fillRef>
          <a:effectRef idx="0">
            <a:schemeClr val="accent1"/>
          </a:effectRef>
          <a:fontRef idx="minor">
            <a:schemeClr val="tx1"/>
          </a:fontRef>
        </p:style>
      </p:cxnSp>
      <p:pic>
        <p:nvPicPr>
          <p:cNvPr id="19" name="Picture 4">
            <a:extLst>
              <a:ext uri="{FF2B5EF4-FFF2-40B4-BE49-F238E27FC236}">
                <a16:creationId xmlns:a16="http://schemas.microsoft.com/office/drawing/2014/main" id="{8F166349-6405-1645-BBDE-8A03C638DC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6846" y="4552950"/>
            <a:ext cx="600710" cy="6007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a:extLst>
              <a:ext uri="{FF2B5EF4-FFF2-40B4-BE49-F238E27FC236}">
                <a16:creationId xmlns:a16="http://schemas.microsoft.com/office/drawing/2014/main" id="{3BBC85D9-9411-6D4F-9A3E-D63C6A2B25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168" y="4872897"/>
            <a:ext cx="280763" cy="2807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9D338A1B-08C6-1740-967C-0B13524CCF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7806" y="4768406"/>
            <a:ext cx="399499" cy="3994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7BCE24F-6F6A-804E-8295-7123C0C246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6780" y="4565015"/>
            <a:ext cx="588645" cy="58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13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A3422E-1C1B-724A-97E5-5A2EB3627B9C}"/>
              </a:ext>
            </a:extLst>
          </p:cNvPr>
          <p:cNvSpPr>
            <a:spLocks noGrp="1"/>
          </p:cNvSpPr>
          <p:nvPr>
            <p:ph type="body" idx="1"/>
          </p:nvPr>
        </p:nvSpPr>
        <p:spPr/>
        <p:txBody>
          <a:bodyPr>
            <a:normAutofit/>
          </a:bodyPr>
          <a:lstStyle/>
          <a:p>
            <a:r>
              <a:rPr lang="en-US" sz="3200" dirty="0">
                <a:solidFill>
                  <a:schemeClr val="accent6"/>
                </a:solidFill>
              </a:rPr>
              <a:t>Who said what?</a:t>
            </a:r>
          </a:p>
        </p:txBody>
      </p:sp>
      <p:sp>
        <p:nvSpPr>
          <p:cNvPr id="3" name="Content Placeholder 2">
            <a:extLst>
              <a:ext uri="{FF2B5EF4-FFF2-40B4-BE49-F238E27FC236}">
                <a16:creationId xmlns:a16="http://schemas.microsoft.com/office/drawing/2014/main" id="{3EBA7DD7-DEF4-7B42-979F-DF4DFAAF322C}"/>
              </a:ext>
            </a:extLst>
          </p:cNvPr>
          <p:cNvSpPr>
            <a:spLocks noGrp="1"/>
          </p:cNvSpPr>
          <p:nvPr>
            <p:ph sz="half" idx="2"/>
          </p:nvPr>
        </p:nvSpPr>
        <p:spPr/>
        <p:txBody>
          <a:bodyPr>
            <a:normAutofit fontScale="85000" lnSpcReduction="10000"/>
          </a:bodyPr>
          <a:lstStyle/>
          <a:p>
            <a:r>
              <a:rPr lang="en-US" dirty="0"/>
              <a:t>My dashboard shows that sales are down every April in the past 4 years</a:t>
            </a:r>
          </a:p>
          <a:p>
            <a:r>
              <a:rPr lang="en-US" dirty="0"/>
              <a:t>My model predicts that sales in November will go up</a:t>
            </a:r>
          </a:p>
          <a:p>
            <a:r>
              <a:rPr lang="en-US" dirty="0"/>
              <a:t>I created a way for you to access sales data on a monthly level</a:t>
            </a:r>
          </a:p>
          <a:p>
            <a:r>
              <a:rPr lang="en-US" dirty="0"/>
              <a:t>You are assigned to this sales project based on your retail experience</a:t>
            </a:r>
          </a:p>
          <a:p>
            <a:r>
              <a:rPr lang="en-US" dirty="0"/>
              <a:t>Your ML model will be up and running in the application by tomorrow</a:t>
            </a:r>
          </a:p>
        </p:txBody>
      </p:sp>
      <p:sp>
        <p:nvSpPr>
          <p:cNvPr id="4" name="Text Placeholder 3">
            <a:extLst>
              <a:ext uri="{FF2B5EF4-FFF2-40B4-BE49-F238E27FC236}">
                <a16:creationId xmlns:a16="http://schemas.microsoft.com/office/drawing/2014/main" id="{5C915609-A5F5-D245-8ED1-965125CBA8D5}"/>
              </a:ext>
            </a:extLst>
          </p:cNvPr>
          <p:cNvSpPr>
            <a:spLocks noGrp="1"/>
          </p:cNvSpPr>
          <p:nvPr>
            <p:ph type="body" sz="quarter" idx="3"/>
          </p:nvPr>
        </p:nvSpPr>
        <p:spPr/>
        <p:txBody>
          <a:bodyPr>
            <a:normAutofit/>
          </a:bodyPr>
          <a:lstStyle/>
          <a:p>
            <a:r>
              <a:rPr lang="en-US" sz="3200" dirty="0">
                <a:solidFill>
                  <a:schemeClr val="accent6"/>
                </a:solidFill>
              </a:rPr>
              <a:t>Role</a:t>
            </a:r>
          </a:p>
        </p:txBody>
      </p:sp>
      <p:sp>
        <p:nvSpPr>
          <p:cNvPr id="5" name="Content Placeholder 4">
            <a:extLst>
              <a:ext uri="{FF2B5EF4-FFF2-40B4-BE49-F238E27FC236}">
                <a16:creationId xmlns:a16="http://schemas.microsoft.com/office/drawing/2014/main" id="{987C9E93-9695-AE4E-A510-B4D118EAD105}"/>
              </a:ext>
            </a:extLst>
          </p:cNvPr>
          <p:cNvSpPr>
            <a:spLocks noGrp="1"/>
          </p:cNvSpPr>
          <p:nvPr>
            <p:ph sz="quarter" idx="4"/>
          </p:nvPr>
        </p:nvSpPr>
        <p:spPr/>
        <p:txBody>
          <a:bodyPr>
            <a:normAutofit lnSpcReduction="10000"/>
          </a:bodyPr>
          <a:lstStyle/>
          <a:p>
            <a:pPr>
              <a:lnSpc>
                <a:spcPct val="150000"/>
              </a:lnSpc>
            </a:pPr>
            <a:r>
              <a:rPr lang="en-US" dirty="0"/>
              <a:t>…</a:t>
            </a:r>
          </a:p>
          <a:p>
            <a:pPr>
              <a:lnSpc>
                <a:spcPct val="150000"/>
              </a:lnSpc>
            </a:pPr>
            <a:r>
              <a:rPr lang="en-US" dirty="0"/>
              <a:t>…</a:t>
            </a:r>
          </a:p>
          <a:p>
            <a:pPr>
              <a:lnSpc>
                <a:spcPct val="150000"/>
              </a:lnSpc>
            </a:pPr>
            <a:r>
              <a:rPr lang="en-US" dirty="0"/>
              <a:t>…</a:t>
            </a:r>
          </a:p>
          <a:p>
            <a:pPr>
              <a:lnSpc>
                <a:spcPct val="150000"/>
              </a:lnSpc>
            </a:pPr>
            <a:r>
              <a:rPr lang="en-US" dirty="0"/>
              <a:t>…</a:t>
            </a:r>
          </a:p>
          <a:p>
            <a:pPr>
              <a:lnSpc>
                <a:spcPct val="150000"/>
              </a:lnSpc>
            </a:pPr>
            <a:r>
              <a:rPr lang="en-US" dirty="0"/>
              <a:t>…</a:t>
            </a:r>
          </a:p>
        </p:txBody>
      </p:sp>
      <p:sp>
        <p:nvSpPr>
          <p:cNvPr id="6" name="Slide Number Placeholder 5">
            <a:extLst>
              <a:ext uri="{FF2B5EF4-FFF2-40B4-BE49-F238E27FC236}">
                <a16:creationId xmlns:a16="http://schemas.microsoft.com/office/drawing/2014/main" id="{C7561A09-FD18-5047-9038-B5D93823E24A}"/>
              </a:ext>
            </a:extLst>
          </p:cNvPr>
          <p:cNvSpPr>
            <a:spLocks noGrp="1"/>
          </p:cNvSpPr>
          <p:nvPr>
            <p:ph type="sldNum" sz="quarter" idx="12"/>
          </p:nvPr>
        </p:nvSpPr>
        <p:spPr/>
        <p:txBody>
          <a:bodyPr/>
          <a:lstStyle/>
          <a:p>
            <a:fld id="{CB40DCDA-36E0-43CF-9ABA-CD86176B7A24}" type="slidenum">
              <a:rPr lang="en-GB" smtClean="0"/>
              <a:t>14</a:t>
            </a:fld>
            <a:endParaRPr lang="en-GB"/>
          </a:p>
        </p:txBody>
      </p:sp>
      <p:sp>
        <p:nvSpPr>
          <p:cNvPr id="7" name="Title 6">
            <a:extLst>
              <a:ext uri="{FF2B5EF4-FFF2-40B4-BE49-F238E27FC236}">
                <a16:creationId xmlns:a16="http://schemas.microsoft.com/office/drawing/2014/main" id="{9E370797-F296-3647-B578-7AE6DF7E9C3C}"/>
              </a:ext>
            </a:extLst>
          </p:cNvPr>
          <p:cNvSpPr>
            <a:spLocks noGrp="1"/>
          </p:cNvSpPr>
          <p:nvPr>
            <p:ph type="title"/>
          </p:nvPr>
        </p:nvSpPr>
        <p:spPr>
          <a:xfrm>
            <a:off x="838200" y="761020"/>
            <a:ext cx="2336794" cy="701731"/>
          </a:xfrm>
          <a:solidFill>
            <a:schemeClr val="accent6"/>
          </a:solidFill>
        </p:spPr>
        <p:txBody>
          <a:bodyPr/>
          <a:lstStyle/>
          <a:p>
            <a:r>
              <a:rPr lang="en-US" dirty="0"/>
              <a:t>Exercise</a:t>
            </a:r>
          </a:p>
        </p:txBody>
      </p:sp>
    </p:spTree>
    <p:extLst>
      <p:ext uri="{BB962C8B-B14F-4D97-AF65-F5344CB8AC3E}">
        <p14:creationId xmlns:p14="http://schemas.microsoft.com/office/powerpoint/2010/main" val="3912633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A3422E-1C1B-724A-97E5-5A2EB3627B9C}"/>
              </a:ext>
            </a:extLst>
          </p:cNvPr>
          <p:cNvSpPr>
            <a:spLocks noGrp="1"/>
          </p:cNvSpPr>
          <p:nvPr>
            <p:ph type="body" idx="1"/>
          </p:nvPr>
        </p:nvSpPr>
        <p:spPr/>
        <p:txBody>
          <a:bodyPr>
            <a:normAutofit/>
          </a:bodyPr>
          <a:lstStyle/>
          <a:p>
            <a:r>
              <a:rPr lang="en-US" sz="3200" dirty="0">
                <a:solidFill>
                  <a:schemeClr val="accent6"/>
                </a:solidFill>
              </a:rPr>
              <a:t>Who said what?</a:t>
            </a:r>
          </a:p>
        </p:txBody>
      </p:sp>
      <p:sp>
        <p:nvSpPr>
          <p:cNvPr id="3" name="Content Placeholder 2">
            <a:extLst>
              <a:ext uri="{FF2B5EF4-FFF2-40B4-BE49-F238E27FC236}">
                <a16:creationId xmlns:a16="http://schemas.microsoft.com/office/drawing/2014/main" id="{3EBA7DD7-DEF4-7B42-979F-DF4DFAAF322C}"/>
              </a:ext>
            </a:extLst>
          </p:cNvPr>
          <p:cNvSpPr>
            <a:spLocks noGrp="1"/>
          </p:cNvSpPr>
          <p:nvPr>
            <p:ph sz="half" idx="2"/>
          </p:nvPr>
        </p:nvSpPr>
        <p:spPr/>
        <p:txBody>
          <a:bodyPr>
            <a:normAutofit fontScale="85000" lnSpcReduction="10000"/>
          </a:bodyPr>
          <a:lstStyle/>
          <a:p>
            <a:r>
              <a:rPr lang="en-US" dirty="0"/>
              <a:t>My dashboard shows that sales are down every April in the past 4 years</a:t>
            </a:r>
          </a:p>
          <a:p>
            <a:r>
              <a:rPr lang="en-US" dirty="0"/>
              <a:t>My model predicts that sales in November will go up</a:t>
            </a:r>
          </a:p>
          <a:p>
            <a:r>
              <a:rPr lang="en-US" dirty="0"/>
              <a:t>I created a way for you to access sales data on a monthly level</a:t>
            </a:r>
          </a:p>
          <a:p>
            <a:r>
              <a:rPr lang="en-US" dirty="0"/>
              <a:t>You are assigned to this sales project based on your retail experience</a:t>
            </a:r>
          </a:p>
          <a:p>
            <a:r>
              <a:rPr lang="en-US" dirty="0"/>
              <a:t>Your ML model will be up and running in the application by tomorrow</a:t>
            </a:r>
          </a:p>
        </p:txBody>
      </p:sp>
      <p:sp>
        <p:nvSpPr>
          <p:cNvPr id="4" name="Text Placeholder 3">
            <a:extLst>
              <a:ext uri="{FF2B5EF4-FFF2-40B4-BE49-F238E27FC236}">
                <a16:creationId xmlns:a16="http://schemas.microsoft.com/office/drawing/2014/main" id="{5C915609-A5F5-D245-8ED1-965125CBA8D5}"/>
              </a:ext>
            </a:extLst>
          </p:cNvPr>
          <p:cNvSpPr>
            <a:spLocks noGrp="1"/>
          </p:cNvSpPr>
          <p:nvPr>
            <p:ph type="body" sz="quarter" idx="3"/>
          </p:nvPr>
        </p:nvSpPr>
        <p:spPr/>
        <p:txBody>
          <a:bodyPr>
            <a:normAutofit/>
          </a:bodyPr>
          <a:lstStyle/>
          <a:p>
            <a:r>
              <a:rPr lang="en-US" sz="3200" dirty="0">
                <a:solidFill>
                  <a:schemeClr val="accent6"/>
                </a:solidFill>
              </a:rPr>
              <a:t>Role</a:t>
            </a:r>
          </a:p>
        </p:txBody>
      </p:sp>
      <p:sp>
        <p:nvSpPr>
          <p:cNvPr id="5" name="Content Placeholder 4">
            <a:extLst>
              <a:ext uri="{FF2B5EF4-FFF2-40B4-BE49-F238E27FC236}">
                <a16:creationId xmlns:a16="http://schemas.microsoft.com/office/drawing/2014/main" id="{987C9E93-9695-AE4E-A510-B4D118EAD105}"/>
              </a:ext>
            </a:extLst>
          </p:cNvPr>
          <p:cNvSpPr>
            <a:spLocks noGrp="1"/>
          </p:cNvSpPr>
          <p:nvPr>
            <p:ph sz="quarter" idx="4"/>
          </p:nvPr>
        </p:nvSpPr>
        <p:spPr/>
        <p:txBody>
          <a:bodyPr>
            <a:normAutofit lnSpcReduction="10000"/>
          </a:bodyPr>
          <a:lstStyle/>
          <a:p>
            <a:pPr>
              <a:lnSpc>
                <a:spcPct val="150000"/>
              </a:lnSpc>
            </a:pPr>
            <a:r>
              <a:rPr lang="en-US" dirty="0"/>
              <a:t>BI analyst</a:t>
            </a:r>
          </a:p>
          <a:p>
            <a:pPr>
              <a:lnSpc>
                <a:spcPct val="150000"/>
              </a:lnSpc>
            </a:pPr>
            <a:r>
              <a:rPr lang="en-US" dirty="0"/>
              <a:t>Data scientist</a:t>
            </a:r>
          </a:p>
          <a:p>
            <a:pPr>
              <a:lnSpc>
                <a:spcPct val="150000"/>
              </a:lnSpc>
            </a:pPr>
            <a:r>
              <a:rPr lang="en-US" dirty="0"/>
              <a:t>Data engineer</a:t>
            </a:r>
          </a:p>
          <a:p>
            <a:pPr>
              <a:lnSpc>
                <a:spcPct val="150000"/>
              </a:lnSpc>
            </a:pPr>
            <a:r>
              <a:rPr lang="en-US" dirty="0"/>
              <a:t>Team lead</a:t>
            </a:r>
          </a:p>
          <a:p>
            <a:pPr>
              <a:lnSpc>
                <a:spcPct val="150000"/>
              </a:lnSpc>
            </a:pPr>
            <a:r>
              <a:rPr lang="en-US" dirty="0" err="1"/>
              <a:t>MLOps</a:t>
            </a:r>
            <a:r>
              <a:rPr lang="en-US" dirty="0"/>
              <a:t> engineer</a:t>
            </a:r>
          </a:p>
        </p:txBody>
      </p:sp>
      <p:sp>
        <p:nvSpPr>
          <p:cNvPr id="6" name="Slide Number Placeholder 5">
            <a:extLst>
              <a:ext uri="{FF2B5EF4-FFF2-40B4-BE49-F238E27FC236}">
                <a16:creationId xmlns:a16="http://schemas.microsoft.com/office/drawing/2014/main" id="{C7561A09-FD18-5047-9038-B5D93823E24A}"/>
              </a:ext>
            </a:extLst>
          </p:cNvPr>
          <p:cNvSpPr>
            <a:spLocks noGrp="1"/>
          </p:cNvSpPr>
          <p:nvPr>
            <p:ph type="sldNum" sz="quarter" idx="12"/>
          </p:nvPr>
        </p:nvSpPr>
        <p:spPr/>
        <p:txBody>
          <a:bodyPr/>
          <a:lstStyle/>
          <a:p>
            <a:fld id="{CB40DCDA-36E0-43CF-9ABA-CD86176B7A24}" type="slidenum">
              <a:rPr lang="en-GB" smtClean="0"/>
              <a:t>15</a:t>
            </a:fld>
            <a:endParaRPr lang="en-GB"/>
          </a:p>
        </p:txBody>
      </p:sp>
      <p:sp>
        <p:nvSpPr>
          <p:cNvPr id="7" name="Title 6">
            <a:extLst>
              <a:ext uri="{FF2B5EF4-FFF2-40B4-BE49-F238E27FC236}">
                <a16:creationId xmlns:a16="http://schemas.microsoft.com/office/drawing/2014/main" id="{9E370797-F296-3647-B578-7AE6DF7E9C3C}"/>
              </a:ext>
            </a:extLst>
          </p:cNvPr>
          <p:cNvSpPr>
            <a:spLocks noGrp="1"/>
          </p:cNvSpPr>
          <p:nvPr>
            <p:ph type="title"/>
          </p:nvPr>
        </p:nvSpPr>
        <p:spPr>
          <a:xfrm>
            <a:off x="838200" y="761020"/>
            <a:ext cx="2336794" cy="701731"/>
          </a:xfrm>
          <a:solidFill>
            <a:schemeClr val="accent1"/>
          </a:solidFill>
        </p:spPr>
        <p:txBody>
          <a:bodyPr/>
          <a:lstStyle/>
          <a:p>
            <a:r>
              <a:rPr lang="en-US" dirty="0"/>
              <a:t>Exercise</a:t>
            </a:r>
          </a:p>
        </p:txBody>
      </p:sp>
    </p:spTree>
    <p:extLst>
      <p:ext uri="{BB962C8B-B14F-4D97-AF65-F5344CB8AC3E}">
        <p14:creationId xmlns:p14="http://schemas.microsoft.com/office/powerpoint/2010/main" val="1844081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2</a:t>
            </a:r>
            <a:r>
              <a:rPr lang="en-US" sz="6000" kern="1200" dirty="0">
                <a:solidFill>
                  <a:srgbClr val="FFFFFF"/>
                </a:solidFill>
                <a:latin typeface="+mj-lt"/>
                <a:ea typeface="+mj-ea"/>
                <a:cs typeface="+mj-cs"/>
              </a:rPr>
              <a:t> Project stages</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16</a:t>
            </a:fld>
            <a:endParaRPr lang="en-GB" dirty="0"/>
          </a:p>
        </p:txBody>
      </p:sp>
    </p:spTree>
    <p:extLst>
      <p:ext uri="{BB962C8B-B14F-4D97-AF65-F5344CB8AC3E}">
        <p14:creationId xmlns:p14="http://schemas.microsoft.com/office/powerpoint/2010/main" val="3322047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CDC207-C385-864F-AB91-953078248878}"/>
              </a:ext>
            </a:extLst>
          </p:cNvPr>
          <p:cNvSpPr>
            <a:spLocks noGrp="1"/>
          </p:cNvSpPr>
          <p:nvPr>
            <p:ph type="sldNum" sz="quarter" idx="12"/>
          </p:nvPr>
        </p:nvSpPr>
        <p:spPr/>
        <p:txBody>
          <a:bodyPr/>
          <a:lstStyle/>
          <a:p>
            <a:fld id="{CB40DCDA-36E0-43CF-9ABA-CD86176B7A24}" type="slidenum">
              <a:rPr lang="en-GB" smtClean="0"/>
              <a:pPr/>
              <a:t>17</a:t>
            </a:fld>
            <a:endParaRPr lang="en-GB" dirty="0"/>
          </a:p>
        </p:txBody>
      </p:sp>
      <p:sp>
        <p:nvSpPr>
          <p:cNvPr id="3" name="Title 2">
            <a:extLst>
              <a:ext uri="{FF2B5EF4-FFF2-40B4-BE49-F238E27FC236}">
                <a16:creationId xmlns:a16="http://schemas.microsoft.com/office/drawing/2014/main" id="{15B79F35-1ED2-0941-8B23-DDDD9539C48E}"/>
              </a:ext>
            </a:extLst>
          </p:cNvPr>
          <p:cNvSpPr>
            <a:spLocks noGrp="1"/>
          </p:cNvSpPr>
          <p:nvPr>
            <p:ph type="title"/>
          </p:nvPr>
        </p:nvSpPr>
        <p:spPr>
          <a:xfrm>
            <a:off x="838200" y="761020"/>
            <a:ext cx="7953524" cy="701731"/>
          </a:xfrm>
        </p:spPr>
        <p:txBody>
          <a:bodyPr/>
          <a:lstStyle/>
          <a:p>
            <a:r>
              <a:rPr lang="en-US" dirty="0"/>
              <a:t>Three lenses of due diligence</a:t>
            </a:r>
          </a:p>
        </p:txBody>
      </p:sp>
      <p:sp>
        <p:nvSpPr>
          <p:cNvPr id="4" name="Content Placeholder 3">
            <a:extLst>
              <a:ext uri="{FF2B5EF4-FFF2-40B4-BE49-F238E27FC236}">
                <a16:creationId xmlns:a16="http://schemas.microsoft.com/office/drawing/2014/main" id="{83B02E80-A643-194B-84DE-4A48E3469E66}"/>
              </a:ext>
            </a:extLst>
          </p:cNvPr>
          <p:cNvSpPr>
            <a:spLocks noGrp="1"/>
          </p:cNvSpPr>
          <p:nvPr>
            <p:ph idx="1"/>
          </p:nvPr>
        </p:nvSpPr>
        <p:spPr/>
        <p:txBody>
          <a:bodyPr>
            <a:normAutofit lnSpcReduction="10000"/>
          </a:bodyPr>
          <a:lstStyle/>
          <a:p>
            <a:r>
              <a:rPr lang="en-US" dirty="0"/>
              <a:t>Due diligence </a:t>
            </a:r>
            <a:r>
              <a:rPr lang="en-US" dirty="0">
                <a:solidFill>
                  <a:schemeClr val="accent6"/>
                </a:solidFill>
              </a:rPr>
              <a:t>before</a:t>
            </a:r>
            <a:r>
              <a:rPr lang="en-US" dirty="0"/>
              <a:t> the start of any project:</a:t>
            </a:r>
          </a:p>
          <a:p>
            <a:endParaRPr lang="en-US" dirty="0"/>
          </a:p>
          <a:p>
            <a:r>
              <a:rPr lang="en-US" dirty="0"/>
              <a:t>Business </a:t>
            </a:r>
            <a:r>
              <a:rPr lang="en-US" dirty="0">
                <a:solidFill>
                  <a:schemeClr val="accent6"/>
                </a:solidFill>
              </a:rPr>
              <a:t>viability</a:t>
            </a:r>
            <a:r>
              <a:rPr lang="en-US" dirty="0"/>
              <a:t>: positive value creation</a:t>
            </a:r>
          </a:p>
          <a:p>
            <a:pPr lvl="1"/>
            <a:r>
              <a:rPr lang="en-US" dirty="0"/>
              <a:t>increase revenue, lower cost, boost efficiency or launch new business</a:t>
            </a:r>
          </a:p>
          <a:p>
            <a:pPr lvl="1"/>
            <a:endParaRPr lang="en-US" dirty="0"/>
          </a:p>
          <a:p>
            <a:r>
              <a:rPr lang="en-US" dirty="0"/>
              <a:t>Technical </a:t>
            </a:r>
            <a:r>
              <a:rPr lang="en-US" dirty="0">
                <a:solidFill>
                  <a:schemeClr val="accent6"/>
                </a:solidFill>
              </a:rPr>
              <a:t>feasibility</a:t>
            </a:r>
            <a:r>
              <a:rPr lang="en-US" dirty="0"/>
              <a:t>: AI system can be built</a:t>
            </a:r>
          </a:p>
          <a:p>
            <a:pPr lvl="1"/>
            <a:r>
              <a:rPr lang="en-US" dirty="0"/>
              <a:t>meet desired performance, data availability, engineering timeline, etc.</a:t>
            </a:r>
          </a:p>
          <a:p>
            <a:pPr lvl="1"/>
            <a:endParaRPr lang="en-US" dirty="0"/>
          </a:p>
          <a:p>
            <a:r>
              <a:rPr lang="en-US" dirty="0"/>
              <a:t>Human </a:t>
            </a:r>
            <a:r>
              <a:rPr lang="en-US" dirty="0">
                <a:solidFill>
                  <a:schemeClr val="accent6"/>
                </a:solidFill>
              </a:rPr>
              <a:t>desirability</a:t>
            </a:r>
            <a:r>
              <a:rPr lang="en-US" dirty="0"/>
              <a:t>: project is really wanted and ethically ok</a:t>
            </a:r>
          </a:p>
          <a:p>
            <a:pPr lvl="1"/>
            <a:r>
              <a:rPr lang="en-US" dirty="0"/>
              <a:t>AI developed/used by people</a:t>
            </a:r>
            <a:endParaRPr lang="en-BE" dirty="0"/>
          </a:p>
          <a:p>
            <a:endParaRPr lang="en-BE" dirty="0"/>
          </a:p>
          <a:p>
            <a:endParaRPr lang="en-US" dirty="0"/>
          </a:p>
          <a:p>
            <a:endParaRPr lang="en-US" dirty="0"/>
          </a:p>
          <a:p>
            <a:endParaRPr lang="en-US" dirty="0"/>
          </a:p>
        </p:txBody>
      </p:sp>
    </p:spTree>
    <p:extLst>
      <p:ext uri="{BB962C8B-B14F-4D97-AF65-F5344CB8AC3E}">
        <p14:creationId xmlns:p14="http://schemas.microsoft.com/office/powerpoint/2010/main" val="630152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84E783-8CDE-DA4F-8F6F-3C6901714B5F}"/>
              </a:ext>
            </a:extLst>
          </p:cNvPr>
          <p:cNvSpPr>
            <a:spLocks noGrp="1"/>
          </p:cNvSpPr>
          <p:nvPr>
            <p:ph type="sldNum" sz="quarter" idx="12"/>
          </p:nvPr>
        </p:nvSpPr>
        <p:spPr/>
        <p:txBody>
          <a:bodyPr/>
          <a:lstStyle/>
          <a:p>
            <a:fld id="{CB40DCDA-36E0-43CF-9ABA-CD86176B7A24}" type="slidenum">
              <a:rPr lang="en-GB" smtClean="0"/>
              <a:pPr/>
              <a:t>18</a:t>
            </a:fld>
            <a:endParaRPr lang="en-GB" dirty="0"/>
          </a:p>
        </p:txBody>
      </p:sp>
      <p:sp>
        <p:nvSpPr>
          <p:cNvPr id="3" name="Title 2">
            <a:extLst>
              <a:ext uri="{FF2B5EF4-FFF2-40B4-BE49-F238E27FC236}">
                <a16:creationId xmlns:a16="http://schemas.microsoft.com/office/drawing/2014/main" id="{BD01A7CD-9D5F-074B-BFA2-B70EA0BEE233}"/>
              </a:ext>
            </a:extLst>
          </p:cNvPr>
          <p:cNvSpPr>
            <a:spLocks noGrp="1"/>
          </p:cNvSpPr>
          <p:nvPr>
            <p:ph type="title"/>
          </p:nvPr>
        </p:nvSpPr>
        <p:spPr>
          <a:xfrm>
            <a:off x="838200" y="761020"/>
            <a:ext cx="6249147" cy="701731"/>
          </a:xfrm>
        </p:spPr>
        <p:txBody>
          <a:bodyPr/>
          <a:lstStyle/>
          <a:p>
            <a:r>
              <a:rPr lang="en-US" dirty="0"/>
              <a:t>Data Science Life Cycle</a:t>
            </a:r>
          </a:p>
        </p:txBody>
      </p:sp>
      <p:graphicFrame>
        <p:nvGraphicFramePr>
          <p:cNvPr id="9" name="Content Placeholder 8">
            <a:extLst>
              <a:ext uri="{FF2B5EF4-FFF2-40B4-BE49-F238E27FC236}">
                <a16:creationId xmlns:a16="http://schemas.microsoft.com/office/drawing/2014/main" id="{8E022813-53C7-DA41-9D18-62C1EC14A738}"/>
              </a:ext>
            </a:extLst>
          </p:cNvPr>
          <p:cNvGraphicFramePr>
            <a:graphicFrameLocks noGrp="1"/>
          </p:cNvGraphicFramePr>
          <p:nvPr>
            <p:ph idx="1"/>
            <p:extLst>
              <p:ext uri="{D42A27DB-BD31-4B8C-83A1-F6EECF244321}">
                <p14:modId xmlns:p14="http://schemas.microsoft.com/office/powerpoint/2010/main" val="7480155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9411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E64C03-FA17-8E4F-852E-6DFFBD7D5EFF}"/>
              </a:ext>
            </a:extLst>
          </p:cNvPr>
          <p:cNvSpPr>
            <a:spLocks noGrp="1"/>
          </p:cNvSpPr>
          <p:nvPr>
            <p:ph type="sldNum" sz="quarter" idx="12"/>
          </p:nvPr>
        </p:nvSpPr>
        <p:spPr/>
        <p:txBody>
          <a:bodyPr/>
          <a:lstStyle/>
          <a:p>
            <a:fld id="{CB40DCDA-36E0-43CF-9ABA-CD86176B7A24}" type="slidenum">
              <a:rPr lang="en-GB" smtClean="0"/>
              <a:pPr/>
              <a:t>19</a:t>
            </a:fld>
            <a:endParaRPr lang="en-GB" dirty="0"/>
          </a:p>
        </p:txBody>
      </p:sp>
      <p:sp>
        <p:nvSpPr>
          <p:cNvPr id="3" name="Title 2">
            <a:extLst>
              <a:ext uri="{FF2B5EF4-FFF2-40B4-BE49-F238E27FC236}">
                <a16:creationId xmlns:a16="http://schemas.microsoft.com/office/drawing/2014/main" id="{ADEDDEE3-2E73-944B-AFCD-D2DD695D372B}"/>
              </a:ext>
            </a:extLst>
          </p:cNvPr>
          <p:cNvSpPr>
            <a:spLocks noGrp="1"/>
          </p:cNvSpPr>
          <p:nvPr>
            <p:ph type="title"/>
          </p:nvPr>
        </p:nvSpPr>
        <p:spPr>
          <a:xfrm>
            <a:off x="838200" y="761020"/>
            <a:ext cx="7038722" cy="701731"/>
          </a:xfrm>
        </p:spPr>
        <p:txBody>
          <a:bodyPr/>
          <a:lstStyle/>
          <a:p>
            <a:r>
              <a:rPr lang="en-US" dirty="0"/>
              <a:t>I. Business Understanding</a:t>
            </a:r>
          </a:p>
        </p:txBody>
      </p:sp>
      <p:sp>
        <p:nvSpPr>
          <p:cNvPr id="4" name="Content Placeholder 3">
            <a:extLst>
              <a:ext uri="{FF2B5EF4-FFF2-40B4-BE49-F238E27FC236}">
                <a16:creationId xmlns:a16="http://schemas.microsoft.com/office/drawing/2014/main" id="{25F5C5D2-F008-3A48-AD5E-B1CB75993110}"/>
              </a:ext>
            </a:extLst>
          </p:cNvPr>
          <p:cNvSpPr>
            <a:spLocks noGrp="1"/>
          </p:cNvSpPr>
          <p:nvPr>
            <p:ph idx="1"/>
          </p:nvPr>
        </p:nvSpPr>
        <p:spPr/>
        <p:txBody>
          <a:bodyPr>
            <a:normAutofit lnSpcReduction="10000"/>
          </a:bodyPr>
          <a:lstStyle/>
          <a:p>
            <a:r>
              <a:rPr lang="en-US" dirty="0"/>
              <a:t>Identify an opportunity to </a:t>
            </a:r>
            <a:r>
              <a:rPr lang="en-US" dirty="0">
                <a:solidFill>
                  <a:schemeClr val="accent6"/>
                </a:solidFill>
              </a:rPr>
              <a:t>create value</a:t>
            </a:r>
          </a:p>
          <a:p>
            <a:pPr lvl="1"/>
            <a:r>
              <a:rPr lang="en-US" dirty="0"/>
              <a:t>Which part of your company process workflow can benefit from AI?</a:t>
            </a:r>
            <a:endParaRPr lang="en-US" dirty="0">
              <a:solidFill>
                <a:schemeClr val="accent6"/>
              </a:solidFill>
            </a:endParaRPr>
          </a:p>
          <a:p>
            <a:endParaRPr lang="en-US" dirty="0"/>
          </a:p>
          <a:p>
            <a:r>
              <a:rPr lang="en-US" dirty="0"/>
              <a:t>How can AI help us?</a:t>
            </a:r>
          </a:p>
          <a:p>
            <a:pPr lvl="1"/>
            <a:r>
              <a:rPr lang="en-US" dirty="0">
                <a:solidFill>
                  <a:schemeClr val="accent6"/>
                </a:solidFill>
              </a:rPr>
              <a:t>Automate</a:t>
            </a:r>
            <a:r>
              <a:rPr lang="en-US" dirty="0"/>
              <a:t> existing processes and facilitate human-machine collaboration</a:t>
            </a:r>
          </a:p>
          <a:p>
            <a:pPr lvl="1"/>
            <a:r>
              <a:rPr lang="en-US" dirty="0">
                <a:solidFill>
                  <a:schemeClr val="accent6"/>
                </a:solidFill>
              </a:rPr>
              <a:t>Improve</a:t>
            </a:r>
            <a:r>
              <a:rPr lang="en-US" dirty="0"/>
              <a:t> existing algorithms to become more accurate or reliable</a:t>
            </a:r>
          </a:p>
          <a:p>
            <a:pPr lvl="1"/>
            <a:r>
              <a:rPr lang="en-US" dirty="0">
                <a:solidFill>
                  <a:schemeClr val="accent6"/>
                </a:solidFill>
              </a:rPr>
              <a:t>New</a:t>
            </a:r>
            <a:r>
              <a:rPr lang="en-US" dirty="0"/>
              <a:t> business opportunities</a:t>
            </a:r>
            <a:endParaRPr lang="en-BE" dirty="0"/>
          </a:p>
          <a:p>
            <a:pPr lvl="1"/>
            <a:endParaRPr lang="en-BE" dirty="0"/>
          </a:p>
          <a:p>
            <a:r>
              <a:rPr lang="en-BE" dirty="0"/>
              <a:t>Pin down the project’s </a:t>
            </a:r>
            <a:r>
              <a:rPr lang="en-BE" dirty="0">
                <a:solidFill>
                  <a:schemeClr val="accent6"/>
                </a:solidFill>
              </a:rPr>
              <a:t>goals</a:t>
            </a:r>
          </a:p>
          <a:p>
            <a:pPr lvl="1"/>
            <a:r>
              <a:rPr lang="en-BE" dirty="0"/>
              <a:t>How </a:t>
            </a:r>
            <a:r>
              <a:rPr lang="en-GB" dirty="0"/>
              <a:t>is AI</a:t>
            </a:r>
            <a:r>
              <a:rPr lang="en-BE" dirty="0"/>
              <a:t> going to solve the problem?</a:t>
            </a:r>
          </a:p>
          <a:p>
            <a:pPr lvl="1"/>
            <a:endParaRPr lang="en-US" dirty="0"/>
          </a:p>
        </p:txBody>
      </p:sp>
    </p:spTree>
    <p:extLst>
      <p:ext uri="{BB962C8B-B14F-4D97-AF65-F5344CB8AC3E}">
        <p14:creationId xmlns:p14="http://schemas.microsoft.com/office/powerpoint/2010/main" val="175559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B75D8-4A95-AA49-A704-511AADCE0631}"/>
              </a:ext>
            </a:extLst>
          </p:cNvPr>
          <p:cNvSpPr>
            <a:spLocks noGrp="1"/>
          </p:cNvSpPr>
          <p:nvPr>
            <p:ph type="sldNum" sz="quarter" idx="12"/>
          </p:nvPr>
        </p:nvSpPr>
        <p:spPr/>
        <p:txBody>
          <a:bodyPr/>
          <a:lstStyle/>
          <a:p>
            <a:fld id="{CB40DCDA-36E0-43CF-9ABA-CD86176B7A24}" type="slidenum">
              <a:rPr lang="en-GB" smtClean="0"/>
              <a:pPr/>
              <a:t>2</a:t>
            </a:fld>
            <a:endParaRPr lang="en-GB" dirty="0"/>
          </a:p>
        </p:txBody>
      </p:sp>
      <p:sp>
        <p:nvSpPr>
          <p:cNvPr id="3" name="Title 2">
            <a:extLst>
              <a:ext uri="{FF2B5EF4-FFF2-40B4-BE49-F238E27FC236}">
                <a16:creationId xmlns:a16="http://schemas.microsoft.com/office/drawing/2014/main" id="{11FC15D0-D980-A443-908D-A324383D5EC3}"/>
              </a:ext>
            </a:extLst>
          </p:cNvPr>
          <p:cNvSpPr>
            <a:spLocks noGrp="1"/>
          </p:cNvSpPr>
          <p:nvPr>
            <p:ph type="title"/>
          </p:nvPr>
        </p:nvSpPr>
        <p:spPr>
          <a:xfrm>
            <a:off x="838200" y="761020"/>
            <a:ext cx="5950347" cy="701731"/>
          </a:xfrm>
        </p:spPr>
        <p:txBody>
          <a:bodyPr/>
          <a:lstStyle/>
          <a:p>
            <a:r>
              <a:rPr lang="en-BE" dirty="0"/>
              <a:t>Roadmap AI</a:t>
            </a:r>
            <a:r>
              <a:rPr lang="en-BE" dirty="0">
                <a:solidFill>
                  <a:schemeClr val="accent6"/>
                </a:solidFill>
              </a:rPr>
              <a:t>4</a:t>
            </a:r>
            <a:r>
              <a:rPr lang="en-BE" dirty="0"/>
              <a:t>Business</a:t>
            </a:r>
          </a:p>
        </p:txBody>
      </p:sp>
      <p:graphicFrame>
        <p:nvGraphicFramePr>
          <p:cNvPr id="8" name="Table 8">
            <a:extLst>
              <a:ext uri="{FF2B5EF4-FFF2-40B4-BE49-F238E27FC236}">
                <a16:creationId xmlns:a16="http://schemas.microsoft.com/office/drawing/2014/main" id="{5623B96B-E114-FF44-8F0D-79FC8D8DBD37}"/>
              </a:ext>
            </a:extLst>
          </p:cNvPr>
          <p:cNvGraphicFramePr>
            <a:graphicFrameLocks noGrp="1"/>
          </p:cNvGraphicFramePr>
          <p:nvPr>
            <p:ph idx="1"/>
            <p:extLst>
              <p:ext uri="{D42A27DB-BD31-4B8C-83A1-F6EECF244321}">
                <p14:modId xmlns:p14="http://schemas.microsoft.com/office/powerpoint/2010/main" val="3576269698"/>
              </p:ext>
            </p:extLst>
          </p:nvPr>
        </p:nvGraphicFramePr>
        <p:xfrm>
          <a:off x="838199" y="4421341"/>
          <a:ext cx="10763865" cy="370840"/>
        </p:xfrm>
        <a:graphic>
          <a:graphicData uri="http://schemas.openxmlformats.org/drawingml/2006/table">
            <a:tbl>
              <a:tblPr firstRow="1" bandRow="1">
                <a:tableStyleId>{5C22544A-7EE6-4342-B048-85BDC9FD1C3A}</a:tableStyleId>
              </a:tblPr>
              <a:tblGrid>
                <a:gridCol w="2152773">
                  <a:extLst>
                    <a:ext uri="{9D8B030D-6E8A-4147-A177-3AD203B41FA5}">
                      <a16:colId xmlns:a16="http://schemas.microsoft.com/office/drawing/2014/main" val="1511253091"/>
                    </a:ext>
                  </a:extLst>
                </a:gridCol>
                <a:gridCol w="2152773">
                  <a:extLst>
                    <a:ext uri="{9D8B030D-6E8A-4147-A177-3AD203B41FA5}">
                      <a16:colId xmlns:a16="http://schemas.microsoft.com/office/drawing/2014/main" val="990502132"/>
                    </a:ext>
                  </a:extLst>
                </a:gridCol>
                <a:gridCol w="2152773">
                  <a:extLst>
                    <a:ext uri="{9D8B030D-6E8A-4147-A177-3AD203B41FA5}">
                      <a16:colId xmlns:a16="http://schemas.microsoft.com/office/drawing/2014/main" val="933992354"/>
                    </a:ext>
                  </a:extLst>
                </a:gridCol>
                <a:gridCol w="2152773">
                  <a:extLst>
                    <a:ext uri="{9D8B030D-6E8A-4147-A177-3AD203B41FA5}">
                      <a16:colId xmlns:a16="http://schemas.microsoft.com/office/drawing/2014/main" val="1151186550"/>
                    </a:ext>
                  </a:extLst>
                </a:gridCol>
                <a:gridCol w="2152773">
                  <a:extLst>
                    <a:ext uri="{9D8B030D-6E8A-4147-A177-3AD203B41FA5}">
                      <a16:colId xmlns:a16="http://schemas.microsoft.com/office/drawing/2014/main" val="3286701572"/>
                    </a:ext>
                  </a:extLst>
                </a:gridCol>
              </a:tblGrid>
              <a:tr h="370840">
                <a:tc>
                  <a:txBody>
                    <a:bodyPr/>
                    <a:lstStyle/>
                    <a:p>
                      <a:pPr algn="ctr"/>
                      <a:r>
                        <a:rPr lang="en-BE" dirty="0">
                          <a:solidFill>
                            <a:schemeClr val="accent4"/>
                          </a:solidFill>
                        </a:rPr>
                        <a:t>Introduction to AI</a:t>
                      </a:r>
                    </a:p>
                  </a:txBody>
                  <a:tcPr>
                    <a:noFill/>
                  </a:tcPr>
                </a:tc>
                <a:tc>
                  <a:txBody>
                    <a:bodyPr/>
                    <a:lstStyle/>
                    <a:p>
                      <a:pPr algn="ctr"/>
                      <a:r>
                        <a:rPr lang="en-BE" dirty="0">
                          <a:solidFill>
                            <a:schemeClr val="accent6"/>
                          </a:solidFill>
                        </a:rPr>
                        <a:t>Developing AI tools</a:t>
                      </a:r>
                    </a:p>
                  </a:txBody>
                  <a:tcPr>
                    <a:noFill/>
                  </a:tcPr>
                </a:tc>
                <a:tc>
                  <a:txBody>
                    <a:bodyPr/>
                    <a:lstStyle/>
                    <a:p>
                      <a:pPr algn="ctr"/>
                      <a:r>
                        <a:rPr lang="en-BE" dirty="0">
                          <a:solidFill>
                            <a:schemeClr val="bg1">
                              <a:lumMod val="50000"/>
                            </a:schemeClr>
                          </a:solidFill>
                        </a:rPr>
                        <a:t>Data and Value</a:t>
                      </a:r>
                    </a:p>
                  </a:txBody>
                  <a:tcPr>
                    <a:noFill/>
                  </a:tcPr>
                </a:tc>
                <a:tc>
                  <a:txBody>
                    <a:bodyPr/>
                    <a:lstStyle/>
                    <a:p>
                      <a:pPr algn="ctr"/>
                      <a:r>
                        <a:rPr lang="en-BE" dirty="0">
                          <a:solidFill>
                            <a:schemeClr val="bg1">
                              <a:lumMod val="50000"/>
                            </a:schemeClr>
                          </a:solidFill>
                        </a:rPr>
                        <a:t>Deploying AI</a:t>
                      </a:r>
                    </a:p>
                  </a:txBody>
                  <a:tcPr>
                    <a:noFill/>
                  </a:tcPr>
                </a:tc>
                <a:tc>
                  <a:txBody>
                    <a:bodyPr/>
                    <a:lstStyle/>
                    <a:p>
                      <a:pPr algn="ctr"/>
                      <a:r>
                        <a:rPr lang="en-BE" dirty="0">
                          <a:solidFill>
                            <a:schemeClr val="bg1">
                              <a:lumMod val="50000"/>
                            </a:schemeClr>
                          </a:solidFill>
                        </a:rPr>
                        <a:t>Monitoring</a:t>
                      </a:r>
                    </a:p>
                  </a:txBody>
                  <a:tcPr>
                    <a:noFill/>
                  </a:tcPr>
                </a:tc>
                <a:extLst>
                  <a:ext uri="{0D108BD9-81ED-4DB2-BD59-A6C34878D82A}">
                    <a16:rowId xmlns:a16="http://schemas.microsoft.com/office/drawing/2014/main" val="2193829748"/>
                  </a:ext>
                </a:extLst>
              </a:tr>
            </a:tbl>
          </a:graphicData>
        </a:graphic>
      </p:graphicFrame>
      <p:sp>
        <p:nvSpPr>
          <p:cNvPr id="7" name="Oval 6">
            <a:extLst>
              <a:ext uri="{FF2B5EF4-FFF2-40B4-BE49-F238E27FC236}">
                <a16:creationId xmlns:a16="http://schemas.microsoft.com/office/drawing/2014/main" id="{B9476BEF-B24E-0C42-B43D-DA45C842F1AB}"/>
              </a:ext>
            </a:extLst>
          </p:cNvPr>
          <p:cNvSpPr/>
          <p:nvPr/>
        </p:nvSpPr>
        <p:spPr>
          <a:xfrm>
            <a:off x="1223871" y="2799000"/>
            <a:ext cx="1260000" cy="1260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4"/>
                  </a:solidFill>
                </a:ln>
                <a:solidFill>
                  <a:schemeClr val="accent4"/>
                </a:solidFill>
              </a:rPr>
              <a:t>Part I</a:t>
            </a:r>
          </a:p>
        </p:txBody>
      </p:sp>
      <p:sp>
        <p:nvSpPr>
          <p:cNvPr id="9" name="Oval 8">
            <a:extLst>
              <a:ext uri="{FF2B5EF4-FFF2-40B4-BE49-F238E27FC236}">
                <a16:creationId xmlns:a16="http://schemas.microsoft.com/office/drawing/2014/main" id="{67F21DD0-2D4C-D342-AA09-626B01967104}"/>
              </a:ext>
            </a:extLst>
          </p:cNvPr>
          <p:cNvSpPr/>
          <p:nvPr/>
        </p:nvSpPr>
        <p:spPr>
          <a:xfrm>
            <a:off x="3382052" y="2799000"/>
            <a:ext cx="1260000" cy="12600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accent6"/>
                  </a:solidFill>
                </a:ln>
                <a:solidFill>
                  <a:schemeClr val="accent6"/>
                </a:solidFill>
              </a:rPr>
              <a:t>Part II</a:t>
            </a:r>
          </a:p>
        </p:txBody>
      </p:sp>
      <p:sp>
        <p:nvSpPr>
          <p:cNvPr id="10" name="Oval 9">
            <a:extLst>
              <a:ext uri="{FF2B5EF4-FFF2-40B4-BE49-F238E27FC236}">
                <a16:creationId xmlns:a16="http://schemas.microsoft.com/office/drawing/2014/main" id="{E1757083-4097-134A-9987-8FE563560CB8}"/>
              </a:ext>
            </a:extLst>
          </p:cNvPr>
          <p:cNvSpPr/>
          <p:nvPr/>
        </p:nvSpPr>
        <p:spPr>
          <a:xfrm>
            <a:off x="5540233" y="2799000"/>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bg1">
                      <a:lumMod val="50000"/>
                    </a:schemeClr>
                  </a:solidFill>
                </a:ln>
                <a:solidFill>
                  <a:schemeClr val="bg1">
                    <a:lumMod val="50000"/>
                  </a:schemeClr>
                </a:solidFill>
              </a:rPr>
              <a:t>Part III</a:t>
            </a:r>
          </a:p>
        </p:txBody>
      </p:sp>
      <p:sp>
        <p:nvSpPr>
          <p:cNvPr id="11" name="Oval 10">
            <a:extLst>
              <a:ext uri="{FF2B5EF4-FFF2-40B4-BE49-F238E27FC236}">
                <a16:creationId xmlns:a16="http://schemas.microsoft.com/office/drawing/2014/main" id="{41E502E7-951E-D748-A894-04C58701FAF5}"/>
              </a:ext>
            </a:extLst>
          </p:cNvPr>
          <p:cNvSpPr/>
          <p:nvPr/>
        </p:nvSpPr>
        <p:spPr>
          <a:xfrm>
            <a:off x="7698414" y="2794985"/>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bg1">
                      <a:lumMod val="50000"/>
                    </a:schemeClr>
                  </a:solidFill>
                </a:ln>
                <a:solidFill>
                  <a:schemeClr val="bg1">
                    <a:lumMod val="50000"/>
                  </a:schemeClr>
                </a:solidFill>
              </a:rPr>
              <a:t>Part IV</a:t>
            </a:r>
          </a:p>
        </p:txBody>
      </p:sp>
      <p:sp>
        <p:nvSpPr>
          <p:cNvPr id="12" name="Oval 11">
            <a:extLst>
              <a:ext uri="{FF2B5EF4-FFF2-40B4-BE49-F238E27FC236}">
                <a16:creationId xmlns:a16="http://schemas.microsoft.com/office/drawing/2014/main" id="{17B95FD6-2BE7-B443-BC16-2EB4775EC0FD}"/>
              </a:ext>
            </a:extLst>
          </p:cNvPr>
          <p:cNvSpPr/>
          <p:nvPr/>
        </p:nvSpPr>
        <p:spPr>
          <a:xfrm>
            <a:off x="9856595" y="2794985"/>
            <a:ext cx="1260000" cy="1260000"/>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ln>
                  <a:solidFill>
                    <a:schemeClr val="bg1">
                      <a:lumMod val="50000"/>
                    </a:schemeClr>
                  </a:solidFill>
                </a:ln>
                <a:solidFill>
                  <a:schemeClr val="bg1">
                    <a:lumMod val="50000"/>
                  </a:schemeClr>
                </a:solidFill>
              </a:rPr>
              <a:t>Part V</a:t>
            </a:r>
          </a:p>
        </p:txBody>
      </p:sp>
    </p:spTree>
    <p:extLst>
      <p:ext uri="{BB962C8B-B14F-4D97-AF65-F5344CB8AC3E}">
        <p14:creationId xmlns:p14="http://schemas.microsoft.com/office/powerpoint/2010/main" val="2154859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EB3573-9421-A041-8590-3FE777295697}"/>
              </a:ext>
            </a:extLst>
          </p:cNvPr>
          <p:cNvSpPr>
            <a:spLocks noGrp="1"/>
          </p:cNvSpPr>
          <p:nvPr>
            <p:ph type="sldNum" sz="quarter" idx="12"/>
          </p:nvPr>
        </p:nvSpPr>
        <p:spPr/>
        <p:txBody>
          <a:bodyPr/>
          <a:lstStyle/>
          <a:p>
            <a:fld id="{CB40DCDA-36E0-43CF-9ABA-CD86176B7A24}" type="slidenum">
              <a:rPr lang="en-GB" smtClean="0"/>
              <a:pPr/>
              <a:t>20</a:t>
            </a:fld>
            <a:endParaRPr lang="en-GB" dirty="0"/>
          </a:p>
        </p:txBody>
      </p:sp>
      <p:sp>
        <p:nvSpPr>
          <p:cNvPr id="3" name="Title 2">
            <a:extLst>
              <a:ext uri="{FF2B5EF4-FFF2-40B4-BE49-F238E27FC236}">
                <a16:creationId xmlns:a16="http://schemas.microsoft.com/office/drawing/2014/main" id="{4BC2C764-96D6-C843-BB66-AE6AF3F2DC89}"/>
              </a:ext>
            </a:extLst>
          </p:cNvPr>
          <p:cNvSpPr>
            <a:spLocks noGrp="1"/>
          </p:cNvSpPr>
          <p:nvPr>
            <p:ph type="title"/>
          </p:nvPr>
        </p:nvSpPr>
        <p:spPr>
          <a:xfrm>
            <a:off x="838200" y="761020"/>
            <a:ext cx="5399748" cy="701731"/>
          </a:xfrm>
        </p:spPr>
        <p:txBody>
          <a:bodyPr/>
          <a:lstStyle/>
          <a:p>
            <a:r>
              <a:rPr lang="en-US" dirty="0"/>
              <a:t>II. Data Preparation</a:t>
            </a:r>
          </a:p>
        </p:txBody>
      </p:sp>
      <p:sp>
        <p:nvSpPr>
          <p:cNvPr id="4" name="Content Placeholder 3">
            <a:extLst>
              <a:ext uri="{FF2B5EF4-FFF2-40B4-BE49-F238E27FC236}">
                <a16:creationId xmlns:a16="http://schemas.microsoft.com/office/drawing/2014/main" id="{E08B13D5-5304-E14C-84C5-744198BDF55A}"/>
              </a:ext>
            </a:extLst>
          </p:cNvPr>
          <p:cNvSpPr>
            <a:spLocks noGrp="1"/>
          </p:cNvSpPr>
          <p:nvPr>
            <p:ph idx="1"/>
          </p:nvPr>
        </p:nvSpPr>
        <p:spPr/>
        <p:txBody>
          <a:bodyPr>
            <a:normAutofit/>
          </a:bodyPr>
          <a:lstStyle/>
          <a:p>
            <a:r>
              <a:rPr lang="en-US" dirty="0"/>
              <a:t>Data </a:t>
            </a:r>
            <a:r>
              <a:rPr lang="en-US" dirty="0">
                <a:solidFill>
                  <a:schemeClr val="accent6"/>
                </a:solidFill>
              </a:rPr>
              <a:t>collection</a:t>
            </a:r>
          </a:p>
          <a:p>
            <a:pPr lvl="1"/>
            <a:r>
              <a:rPr lang="en-GB" dirty="0"/>
              <a:t>Internal &amp; external data sources to acquire relevant and comprehensive data</a:t>
            </a:r>
          </a:p>
          <a:p>
            <a:pPr lvl="1"/>
            <a:r>
              <a:rPr lang="en-GB" dirty="0"/>
              <a:t>Focus on data quality</a:t>
            </a:r>
            <a:endParaRPr lang="en-US" dirty="0">
              <a:solidFill>
                <a:schemeClr val="accent6"/>
              </a:solidFill>
            </a:endParaRPr>
          </a:p>
          <a:p>
            <a:pPr lvl="1"/>
            <a:endParaRPr lang="en-US" dirty="0">
              <a:solidFill>
                <a:schemeClr val="accent6"/>
              </a:solidFill>
            </a:endParaRPr>
          </a:p>
          <a:p>
            <a:r>
              <a:rPr lang="en-US" dirty="0"/>
              <a:t>Data</a:t>
            </a:r>
            <a:r>
              <a:rPr lang="en-US" dirty="0">
                <a:solidFill>
                  <a:schemeClr val="accent6"/>
                </a:solidFill>
              </a:rPr>
              <a:t> processing</a:t>
            </a:r>
          </a:p>
          <a:p>
            <a:pPr lvl="1"/>
            <a:r>
              <a:rPr lang="en-US" dirty="0"/>
              <a:t>Cleaning to </a:t>
            </a:r>
            <a:r>
              <a:rPr lang="en-GB" dirty="0"/>
              <a:t>deal with missing and inconsistent data</a:t>
            </a:r>
          </a:p>
          <a:p>
            <a:pPr lvl="1"/>
            <a:r>
              <a:rPr lang="en-GB" dirty="0"/>
              <a:t>Preparation for </a:t>
            </a:r>
            <a:r>
              <a:rPr lang="en-GB" dirty="0" err="1"/>
              <a:t>modeling</a:t>
            </a:r>
            <a:r>
              <a:rPr lang="en-GB" dirty="0"/>
              <a:t> phase</a:t>
            </a:r>
          </a:p>
          <a:p>
            <a:pPr lvl="1"/>
            <a:r>
              <a:rPr lang="en-GB" dirty="0"/>
              <a:t>Can be very time consuming</a:t>
            </a:r>
          </a:p>
          <a:p>
            <a:pPr lvl="1"/>
            <a:endParaRPr lang="en-GB" dirty="0"/>
          </a:p>
          <a:p>
            <a:r>
              <a:rPr lang="en-US" dirty="0"/>
              <a:t>Need a structured way to deal with data</a:t>
            </a:r>
            <a:r>
              <a:rPr lang="en-BE" dirty="0"/>
              <a:t> and </a:t>
            </a:r>
            <a:r>
              <a:rPr lang="en-BE" dirty="0">
                <a:solidFill>
                  <a:schemeClr val="accent6"/>
                </a:solidFill>
              </a:rPr>
              <a:t>centralize</a:t>
            </a:r>
            <a:r>
              <a:rPr lang="en-BE" dirty="0"/>
              <a:t> data flow</a:t>
            </a:r>
            <a:endParaRPr lang="en-GB" dirty="0"/>
          </a:p>
        </p:txBody>
      </p:sp>
    </p:spTree>
    <p:extLst>
      <p:ext uri="{BB962C8B-B14F-4D97-AF65-F5344CB8AC3E}">
        <p14:creationId xmlns:p14="http://schemas.microsoft.com/office/powerpoint/2010/main" val="1912257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8062E-EC97-8A46-BEDC-3F3A4448A7B8}"/>
              </a:ext>
            </a:extLst>
          </p:cNvPr>
          <p:cNvSpPr>
            <a:spLocks noGrp="1"/>
          </p:cNvSpPr>
          <p:nvPr>
            <p:ph type="sldNum" sz="quarter" idx="12"/>
          </p:nvPr>
        </p:nvSpPr>
        <p:spPr/>
        <p:txBody>
          <a:bodyPr/>
          <a:lstStyle/>
          <a:p>
            <a:fld id="{CB40DCDA-36E0-43CF-9ABA-CD86176B7A24}" type="slidenum">
              <a:rPr lang="en-GB" smtClean="0"/>
              <a:pPr/>
              <a:t>21</a:t>
            </a:fld>
            <a:endParaRPr lang="en-GB" dirty="0"/>
          </a:p>
        </p:txBody>
      </p:sp>
      <p:sp>
        <p:nvSpPr>
          <p:cNvPr id="3" name="Title 2">
            <a:extLst>
              <a:ext uri="{FF2B5EF4-FFF2-40B4-BE49-F238E27FC236}">
                <a16:creationId xmlns:a16="http://schemas.microsoft.com/office/drawing/2014/main" id="{4393BA91-567A-AA4A-8EB5-7C9693A38F46}"/>
              </a:ext>
            </a:extLst>
          </p:cNvPr>
          <p:cNvSpPr>
            <a:spLocks noGrp="1"/>
          </p:cNvSpPr>
          <p:nvPr>
            <p:ph type="title"/>
          </p:nvPr>
        </p:nvSpPr>
        <p:spPr>
          <a:xfrm>
            <a:off x="838200" y="761020"/>
            <a:ext cx="6159378" cy="701731"/>
          </a:xfrm>
        </p:spPr>
        <p:txBody>
          <a:bodyPr/>
          <a:lstStyle/>
          <a:p>
            <a:r>
              <a:rPr lang="en-US" dirty="0"/>
              <a:t>II. Data Understanding</a:t>
            </a:r>
          </a:p>
        </p:txBody>
      </p:sp>
      <p:sp>
        <p:nvSpPr>
          <p:cNvPr id="4" name="Content Placeholder 3">
            <a:extLst>
              <a:ext uri="{FF2B5EF4-FFF2-40B4-BE49-F238E27FC236}">
                <a16:creationId xmlns:a16="http://schemas.microsoft.com/office/drawing/2014/main" id="{80EFD962-7BF9-064C-BA02-3D9E3ED20421}"/>
              </a:ext>
            </a:extLst>
          </p:cNvPr>
          <p:cNvSpPr>
            <a:spLocks noGrp="1"/>
          </p:cNvSpPr>
          <p:nvPr>
            <p:ph idx="1"/>
          </p:nvPr>
        </p:nvSpPr>
        <p:spPr/>
        <p:txBody>
          <a:bodyPr/>
          <a:lstStyle/>
          <a:p>
            <a:r>
              <a:rPr lang="en-GB" dirty="0"/>
              <a:t>Summarize the main </a:t>
            </a:r>
            <a:r>
              <a:rPr lang="en-GB" dirty="0">
                <a:solidFill>
                  <a:schemeClr val="accent6"/>
                </a:solidFill>
              </a:rPr>
              <a:t>characteristics</a:t>
            </a:r>
            <a:r>
              <a:rPr lang="en-GB" dirty="0"/>
              <a:t> of the data set</a:t>
            </a:r>
          </a:p>
          <a:p>
            <a:r>
              <a:rPr lang="en-GB" dirty="0"/>
              <a:t>Represent dataset visually in a </a:t>
            </a:r>
            <a:r>
              <a:rPr lang="en-GB" dirty="0">
                <a:solidFill>
                  <a:schemeClr val="accent6"/>
                </a:solidFill>
              </a:rPr>
              <a:t>dashboard</a:t>
            </a:r>
          </a:p>
          <a:p>
            <a:r>
              <a:rPr lang="en-GB" dirty="0"/>
              <a:t>Understanding the </a:t>
            </a:r>
            <a:r>
              <a:rPr lang="en-GB" dirty="0">
                <a:solidFill>
                  <a:schemeClr val="accent6"/>
                </a:solidFill>
              </a:rPr>
              <a:t>patterns</a:t>
            </a:r>
            <a:r>
              <a:rPr lang="en-GB" dirty="0"/>
              <a:t> and bias in the data</a:t>
            </a:r>
          </a:p>
          <a:p>
            <a:r>
              <a:rPr lang="en-GB" dirty="0"/>
              <a:t>Gain </a:t>
            </a:r>
            <a:r>
              <a:rPr lang="en-GB" dirty="0">
                <a:solidFill>
                  <a:schemeClr val="accent6"/>
                </a:solidFill>
              </a:rPr>
              <a:t>insight</a:t>
            </a:r>
            <a:r>
              <a:rPr lang="en-GB" dirty="0"/>
              <a:t> into the data</a:t>
            </a:r>
          </a:p>
          <a:p>
            <a:r>
              <a:rPr lang="en-GB" dirty="0"/>
              <a:t>Assesses </a:t>
            </a:r>
            <a:r>
              <a:rPr lang="en-GB" dirty="0">
                <a:solidFill>
                  <a:schemeClr val="accent6"/>
                </a:solidFill>
              </a:rPr>
              <a:t>quality</a:t>
            </a:r>
            <a:r>
              <a:rPr lang="en-GB" dirty="0"/>
              <a:t> of the data</a:t>
            </a:r>
          </a:p>
          <a:p>
            <a:pPr marL="0" indent="0">
              <a:buNone/>
            </a:pPr>
            <a:endParaRPr lang="en-GB" dirty="0"/>
          </a:p>
          <a:p>
            <a:endParaRPr lang="en-US" dirty="0"/>
          </a:p>
        </p:txBody>
      </p:sp>
      <p:pic>
        <p:nvPicPr>
          <p:cNvPr id="5" name="Picture 6" descr="Image result for dashboard">
            <a:extLst>
              <a:ext uri="{FF2B5EF4-FFF2-40B4-BE49-F238E27FC236}">
                <a16:creationId xmlns:a16="http://schemas.microsoft.com/office/drawing/2014/main" id="{DA6FE6DE-C2CA-2149-8DD2-C641B5B1EFF6}"/>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0456" y="3362325"/>
            <a:ext cx="5533344" cy="2904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0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F8AADC-7852-944C-A9F0-7F7ACDD73740}"/>
              </a:ext>
            </a:extLst>
          </p:cNvPr>
          <p:cNvSpPr>
            <a:spLocks noGrp="1"/>
          </p:cNvSpPr>
          <p:nvPr>
            <p:ph type="sldNum" sz="quarter" idx="12"/>
          </p:nvPr>
        </p:nvSpPr>
        <p:spPr/>
        <p:txBody>
          <a:bodyPr/>
          <a:lstStyle/>
          <a:p>
            <a:fld id="{CB40DCDA-36E0-43CF-9ABA-CD86176B7A24}" type="slidenum">
              <a:rPr lang="en-GB" smtClean="0"/>
              <a:pPr/>
              <a:t>22</a:t>
            </a:fld>
            <a:endParaRPr lang="en-GB" dirty="0"/>
          </a:p>
        </p:txBody>
      </p:sp>
      <p:sp>
        <p:nvSpPr>
          <p:cNvPr id="3" name="Title 2">
            <a:extLst>
              <a:ext uri="{FF2B5EF4-FFF2-40B4-BE49-F238E27FC236}">
                <a16:creationId xmlns:a16="http://schemas.microsoft.com/office/drawing/2014/main" id="{252A7FE4-70E1-A645-BF32-FE672950FB61}"/>
              </a:ext>
            </a:extLst>
          </p:cNvPr>
          <p:cNvSpPr>
            <a:spLocks noGrp="1"/>
          </p:cNvSpPr>
          <p:nvPr>
            <p:ph type="title"/>
          </p:nvPr>
        </p:nvSpPr>
        <p:spPr>
          <a:xfrm>
            <a:off x="838200" y="761020"/>
            <a:ext cx="7875746" cy="701731"/>
          </a:xfrm>
        </p:spPr>
        <p:txBody>
          <a:bodyPr/>
          <a:lstStyle/>
          <a:p>
            <a:r>
              <a:rPr lang="en-US" dirty="0"/>
              <a:t>Key questions regarding data</a:t>
            </a:r>
          </a:p>
        </p:txBody>
      </p:sp>
      <p:sp>
        <p:nvSpPr>
          <p:cNvPr id="4" name="Content Placeholder 3">
            <a:extLst>
              <a:ext uri="{FF2B5EF4-FFF2-40B4-BE49-F238E27FC236}">
                <a16:creationId xmlns:a16="http://schemas.microsoft.com/office/drawing/2014/main" id="{C392760D-938D-F047-8B96-74572E33DEB8}"/>
              </a:ext>
            </a:extLst>
          </p:cNvPr>
          <p:cNvSpPr>
            <a:spLocks noGrp="1"/>
          </p:cNvSpPr>
          <p:nvPr>
            <p:ph idx="1"/>
          </p:nvPr>
        </p:nvSpPr>
        <p:spPr/>
        <p:txBody>
          <a:bodyPr/>
          <a:lstStyle/>
          <a:p>
            <a:r>
              <a:rPr lang="en-US" dirty="0"/>
              <a:t>What kind of data do I have available? </a:t>
            </a:r>
          </a:p>
          <a:p>
            <a:r>
              <a:rPr lang="en-US" dirty="0"/>
              <a:t>Where can I find it in my organization? </a:t>
            </a:r>
          </a:p>
          <a:p>
            <a:r>
              <a:rPr lang="en-US" dirty="0"/>
              <a:t>Who owns the data and am I allowed to use it?</a:t>
            </a:r>
          </a:p>
          <a:p>
            <a:r>
              <a:rPr lang="en-US" dirty="0"/>
              <a:t>What is the format/quality of the data?</a:t>
            </a:r>
          </a:p>
          <a:p>
            <a:r>
              <a:rPr lang="en-US" dirty="0"/>
              <a:t>Can I trust my data? </a:t>
            </a:r>
          </a:p>
          <a:p>
            <a:r>
              <a:rPr lang="en-US" dirty="0"/>
              <a:t>Possible to enrich own data with external data?</a:t>
            </a:r>
          </a:p>
          <a:p>
            <a:endParaRPr lang="en-US" dirty="0"/>
          </a:p>
          <a:p>
            <a:r>
              <a:rPr lang="en-US" dirty="0">
                <a:solidFill>
                  <a:schemeClr val="accent6"/>
                </a:solidFill>
              </a:rPr>
              <a:t>Is this the right data to solve my business problem at hand?</a:t>
            </a:r>
            <a:endParaRPr lang="en-BE" dirty="0">
              <a:solidFill>
                <a:schemeClr val="accent6"/>
              </a:solidFill>
            </a:endParaRPr>
          </a:p>
          <a:p>
            <a:endParaRPr lang="en-BE" dirty="0"/>
          </a:p>
          <a:p>
            <a:endParaRPr lang="en-US" dirty="0"/>
          </a:p>
        </p:txBody>
      </p:sp>
    </p:spTree>
    <p:extLst>
      <p:ext uri="{BB962C8B-B14F-4D97-AF65-F5344CB8AC3E}">
        <p14:creationId xmlns:p14="http://schemas.microsoft.com/office/powerpoint/2010/main" val="3223556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D63D34-0524-D448-BF57-20FD191DB87D}"/>
              </a:ext>
            </a:extLst>
          </p:cNvPr>
          <p:cNvSpPr>
            <a:spLocks noGrp="1"/>
          </p:cNvSpPr>
          <p:nvPr>
            <p:ph type="sldNum" sz="quarter" idx="12"/>
          </p:nvPr>
        </p:nvSpPr>
        <p:spPr/>
        <p:txBody>
          <a:bodyPr/>
          <a:lstStyle/>
          <a:p>
            <a:fld id="{CB40DCDA-36E0-43CF-9ABA-CD86176B7A24}" type="slidenum">
              <a:rPr lang="en-GB" smtClean="0"/>
              <a:pPr/>
              <a:t>23</a:t>
            </a:fld>
            <a:endParaRPr lang="en-GB" dirty="0"/>
          </a:p>
        </p:txBody>
      </p:sp>
      <p:sp>
        <p:nvSpPr>
          <p:cNvPr id="3" name="Title 2">
            <a:extLst>
              <a:ext uri="{FF2B5EF4-FFF2-40B4-BE49-F238E27FC236}">
                <a16:creationId xmlns:a16="http://schemas.microsoft.com/office/drawing/2014/main" id="{B15E8F93-64BA-9D4C-9F45-5534B47706F8}"/>
              </a:ext>
            </a:extLst>
          </p:cNvPr>
          <p:cNvSpPr>
            <a:spLocks noGrp="1"/>
          </p:cNvSpPr>
          <p:nvPr>
            <p:ph type="title"/>
          </p:nvPr>
        </p:nvSpPr>
        <p:spPr>
          <a:xfrm>
            <a:off x="838200" y="761020"/>
            <a:ext cx="9544472" cy="701731"/>
          </a:xfrm>
        </p:spPr>
        <p:txBody>
          <a:bodyPr/>
          <a:lstStyle/>
          <a:p>
            <a:r>
              <a:rPr lang="en-US" dirty="0"/>
              <a:t>III. Modeling – Feature Engineering</a:t>
            </a:r>
          </a:p>
        </p:txBody>
      </p:sp>
      <p:sp>
        <p:nvSpPr>
          <p:cNvPr id="20" name="Content Placeholder 19">
            <a:extLst>
              <a:ext uri="{FF2B5EF4-FFF2-40B4-BE49-F238E27FC236}">
                <a16:creationId xmlns:a16="http://schemas.microsoft.com/office/drawing/2014/main" id="{07D49273-4B5C-7A42-BF4A-21435D7D1903}"/>
              </a:ext>
            </a:extLst>
          </p:cNvPr>
          <p:cNvSpPr>
            <a:spLocks noGrp="1"/>
          </p:cNvSpPr>
          <p:nvPr>
            <p:ph idx="1"/>
          </p:nvPr>
        </p:nvSpPr>
        <p:spPr/>
        <p:txBody>
          <a:bodyPr/>
          <a:lstStyle/>
          <a:p>
            <a:r>
              <a:rPr lang="en-US" dirty="0"/>
              <a:t>Transform raw data into usable </a:t>
            </a:r>
            <a:r>
              <a:rPr lang="en-US" dirty="0">
                <a:solidFill>
                  <a:schemeClr val="accent6"/>
                </a:solidFill>
              </a:rPr>
              <a:t>features</a:t>
            </a:r>
            <a:r>
              <a:rPr lang="en-US" dirty="0"/>
              <a:t>:</a:t>
            </a:r>
          </a:p>
          <a:p>
            <a:pPr lvl="1"/>
            <a:r>
              <a:rPr lang="en-US" dirty="0">
                <a:solidFill>
                  <a:schemeClr val="accent4"/>
                </a:solidFill>
                <a:hlinkClick r:id="rId3">
                  <a:extLst>
                    <a:ext uri="{A12FA001-AC4F-418D-AE19-62706E023703}">
                      <ahyp:hlinkClr xmlns:ahyp="http://schemas.microsoft.com/office/drawing/2018/hyperlinkcolor" val="tx"/>
                    </a:ext>
                  </a:extLst>
                </a:hlinkClick>
              </a:rPr>
              <a:t>Google – ML Crash Course</a:t>
            </a:r>
            <a:endParaRPr lang="en-US" dirty="0">
              <a:solidFill>
                <a:schemeClr val="accent4"/>
              </a:solidFill>
            </a:endParaRPr>
          </a:p>
          <a:p>
            <a:endParaRPr lang="en-US" dirty="0"/>
          </a:p>
          <a:p>
            <a:endParaRPr lang="en-US" dirty="0"/>
          </a:p>
          <a:p>
            <a:endParaRPr lang="en-US" dirty="0"/>
          </a:p>
          <a:p>
            <a:r>
              <a:rPr lang="en-US" dirty="0"/>
              <a:t>Feature </a:t>
            </a:r>
            <a:r>
              <a:rPr lang="en-US" dirty="0">
                <a:solidFill>
                  <a:schemeClr val="accent6"/>
                </a:solidFill>
              </a:rPr>
              <a:t>construction</a:t>
            </a:r>
          </a:p>
          <a:p>
            <a:pPr lvl="1"/>
            <a:r>
              <a:rPr lang="en-GB" dirty="0"/>
              <a:t>creating new features from the ones that you already have</a:t>
            </a:r>
          </a:p>
          <a:p>
            <a:r>
              <a:rPr lang="en-GB" dirty="0"/>
              <a:t>Feature </a:t>
            </a:r>
            <a:r>
              <a:rPr lang="en-GB" dirty="0">
                <a:solidFill>
                  <a:schemeClr val="accent6"/>
                </a:solidFill>
              </a:rPr>
              <a:t>selection</a:t>
            </a:r>
          </a:p>
          <a:p>
            <a:pPr lvl="1"/>
            <a:r>
              <a:rPr lang="en-GB" dirty="0"/>
              <a:t>Remove irrelevant features that add more noise than information</a:t>
            </a:r>
          </a:p>
          <a:p>
            <a:pPr lvl="1"/>
            <a:endParaRPr lang="en-US" dirty="0"/>
          </a:p>
        </p:txBody>
      </p:sp>
      <p:pic>
        <p:nvPicPr>
          <p:cNvPr id="22" name="Graphic 21">
            <a:extLst>
              <a:ext uri="{FF2B5EF4-FFF2-40B4-BE49-F238E27FC236}">
                <a16:creationId xmlns:a16="http://schemas.microsoft.com/office/drawing/2014/main" id="{10B42B9B-555C-CE4A-81A0-DAD0D8E643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4675" y="2426732"/>
            <a:ext cx="4975225" cy="2312622"/>
          </a:xfrm>
          <a:prstGeom prst="rect">
            <a:avLst/>
          </a:prstGeom>
        </p:spPr>
      </p:pic>
    </p:spTree>
    <p:extLst>
      <p:ext uri="{BB962C8B-B14F-4D97-AF65-F5344CB8AC3E}">
        <p14:creationId xmlns:p14="http://schemas.microsoft.com/office/powerpoint/2010/main" val="2140531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6F5B3-ABC2-444E-9A4D-8A4F677C2347}"/>
              </a:ext>
            </a:extLst>
          </p:cNvPr>
          <p:cNvSpPr>
            <a:spLocks noGrp="1"/>
          </p:cNvSpPr>
          <p:nvPr>
            <p:ph type="sldNum" sz="quarter" idx="12"/>
          </p:nvPr>
        </p:nvSpPr>
        <p:spPr/>
        <p:txBody>
          <a:bodyPr/>
          <a:lstStyle/>
          <a:p>
            <a:fld id="{CB40DCDA-36E0-43CF-9ABA-CD86176B7A24}" type="slidenum">
              <a:rPr lang="en-GB" smtClean="0"/>
              <a:pPr/>
              <a:t>24</a:t>
            </a:fld>
            <a:endParaRPr lang="en-GB" dirty="0"/>
          </a:p>
        </p:txBody>
      </p:sp>
      <p:sp>
        <p:nvSpPr>
          <p:cNvPr id="3" name="Title 2">
            <a:extLst>
              <a:ext uri="{FF2B5EF4-FFF2-40B4-BE49-F238E27FC236}">
                <a16:creationId xmlns:a16="http://schemas.microsoft.com/office/drawing/2014/main" id="{6FF1253A-E31C-0846-A712-32F42B89DAA1}"/>
              </a:ext>
            </a:extLst>
          </p:cNvPr>
          <p:cNvSpPr>
            <a:spLocks noGrp="1"/>
          </p:cNvSpPr>
          <p:nvPr>
            <p:ph type="title"/>
          </p:nvPr>
        </p:nvSpPr>
        <p:spPr>
          <a:xfrm>
            <a:off x="838200" y="761020"/>
            <a:ext cx="9270358" cy="701731"/>
          </a:xfrm>
        </p:spPr>
        <p:txBody>
          <a:bodyPr/>
          <a:lstStyle/>
          <a:p>
            <a:r>
              <a:rPr lang="en-US" dirty="0"/>
              <a:t>III. Modeling- Feature Engineering</a:t>
            </a:r>
          </a:p>
        </p:txBody>
      </p:sp>
      <p:pic>
        <p:nvPicPr>
          <p:cNvPr id="6" name="Content Placeholder 5">
            <a:extLst>
              <a:ext uri="{FF2B5EF4-FFF2-40B4-BE49-F238E27FC236}">
                <a16:creationId xmlns:a16="http://schemas.microsoft.com/office/drawing/2014/main" id="{1C26C92D-D5F0-9D4F-81B1-16C2D057EB4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1882680"/>
            <a:ext cx="4916424" cy="2048510"/>
          </a:xfrm>
        </p:spPr>
      </p:pic>
      <p:pic>
        <p:nvPicPr>
          <p:cNvPr id="8" name="Graphic 7">
            <a:extLst>
              <a:ext uri="{FF2B5EF4-FFF2-40B4-BE49-F238E27FC236}">
                <a16:creationId xmlns:a16="http://schemas.microsoft.com/office/drawing/2014/main" id="{1E57DBBD-A27F-094C-96C3-C10568F365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1882680"/>
            <a:ext cx="5705856" cy="2262403"/>
          </a:xfrm>
          <a:prstGeom prst="rect">
            <a:avLst/>
          </a:prstGeom>
        </p:spPr>
      </p:pic>
      <p:sp>
        <p:nvSpPr>
          <p:cNvPr id="4" name="TextBox 3">
            <a:extLst>
              <a:ext uri="{FF2B5EF4-FFF2-40B4-BE49-F238E27FC236}">
                <a16:creationId xmlns:a16="http://schemas.microsoft.com/office/drawing/2014/main" id="{E7D08988-6B96-DE45-B998-D4103F22D2C5}"/>
              </a:ext>
            </a:extLst>
          </p:cNvPr>
          <p:cNvSpPr txBox="1"/>
          <p:nvPr/>
        </p:nvSpPr>
        <p:spPr>
          <a:xfrm>
            <a:off x="838200" y="3931190"/>
            <a:ext cx="3418243" cy="369332"/>
          </a:xfrm>
          <a:prstGeom prst="rect">
            <a:avLst/>
          </a:prstGeom>
          <a:noFill/>
        </p:spPr>
        <p:txBody>
          <a:bodyPr wrap="none" rtlCol="0">
            <a:spAutoFit/>
          </a:bodyPr>
          <a:lstStyle/>
          <a:p>
            <a:r>
              <a:rPr lang="en-US" dirty="0">
                <a:solidFill>
                  <a:schemeClr val="accent4"/>
                </a:solidFill>
                <a:hlinkClick r:id="rId7">
                  <a:extLst>
                    <a:ext uri="{A12FA001-AC4F-418D-AE19-62706E023703}">
                      <ahyp:hlinkClr xmlns:ahyp="http://schemas.microsoft.com/office/drawing/2018/hyperlinkcolor" val="tx"/>
                    </a:ext>
                  </a:extLst>
                </a:hlinkClick>
              </a:rPr>
              <a:t>Quantitative or numerical features</a:t>
            </a:r>
            <a:endParaRPr lang="en-US" dirty="0">
              <a:solidFill>
                <a:schemeClr val="accent4"/>
              </a:solidFill>
            </a:endParaRPr>
          </a:p>
        </p:txBody>
      </p:sp>
      <p:sp>
        <p:nvSpPr>
          <p:cNvPr id="5" name="TextBox 4">
            <a:extLst>
              <a:ext uri="{FF2B5EF4-FFF2-40B4-BE49-F238E27FC236}">
                <a16:creationId xmlns:a16="http://schemas.microsoft.com/office/drawing/2014/main" id="{52920272-E204-5144-B98B-159E251B0BA3}"/>
              </a:ext>
            </a:extLst>
          </p:cNvPr>
          <p:cNvSpPr txBox="1"/>
          <p:nvPr/>
        </p:nvSpPr>
        <p:spPr>
          <a:xfrm>
            <a:off x="6096000" y="4115856"/>
            <a:ext cx="3354508" cy="369332"/>
          </a:xfrm>
          <a:prstGeom prst="rect">
            <a:avLst/>
          </a:prstGeom>
          <a:noFill/>
        </p:spPr>
        <p:txBody>
          <a:bodyPr wrap="none" rtlCol="0">
            <a:spAutoFit/>
          </a:bodyPr>
          <a:lstStyle/>
          <a:p>
            <a:r>
              <a:rPr lang="en-US" dirty="0">
                <a:solidFill>
                  <a:schemeClr val="accent4"/>
                </a:solidFill>
                <a:hlinkClick r:id="rId7">
                  <a:extLst>
                    <a:ext uri="{A12FA001-AC4F-418D-AE19-62706E023703}">
                      <ahyp:hlinkClr xmlns:ahyp="http://schemas.microsoft.com/office/drawing/2018/hyperlinkcolor" val="tx"/>
                    </a:ext>
                  </a:extLst>
                </a:hlinkClick>
              </a:rPr>
              <a:t>Qualitative or categorical features</a:t>
            </a:r>
            <a:endParaRPr lang="en-US" dirty="0">
              <a:solidFill>
                <a:schemeClr val="accent4"/>
              </a:solidFill>
            </a:endParaRPr>
          </a:p>
        </p:txBody>
      </p:sp>
      <p:graphicFrame>
        <p:nvGraphicFramePr>
          <p:cNvPr id="9" name="Table 9">
            <a:extLst>
              <a:ext uri="{FF2B5EF4-FFF2-40B4-BE49-F238E27FC236}">
                <a16:creationId xmlns:a16="http://schemas.microsoft.com/office/drawing/2014/main" id="{E8DE2F70-D976-DA4D-85CA-B8E5307568FB}"/>
              </a:ext>
            </a:extLst>
          </p:cNvPr>
          <p:cNvGraphicFramePr>
            <a:graphicFrameLocks noGrp="1"/>
          </p:cNvGraphicFramePr>
          <p:nvPr>
            <p:extLst>
              <p:ext uri="{D42A27DB-BD31-4B8C-83A1-F6EECF244321}">
                <p14:modId xmlns:p14="http://schemas.microsoft.com/office/powerpoint/2010/main" val="3709529360"/>
              </p:ext>
            </p:extLst>
          </p:nvPr>
        </p:nvGraphicFramePr>
        <p:xfrm>
          <a:off x="6096000" y="4568162"/>
          <a:ext cx="4532768" cy="1854200"/>
        </p:xfrm>
        <a:graphic>
          <a:graphicData uri="http://schemas.openxmlformats.org/drawingml/2006/table">
            <a:tbl>
              <a:tblPr firstRow="1" bandRow="1">
                <a:tableStyleId>{5C22544A-7EE6-4342-B048-85BDC9FD1C3A}</a:tableStyleId>
              </a:tblPr>
              <a:tblGrid>
                <a:gridCol w="2648642">
                  <a:extLst>
                    <a:ext uri="{9D8B030D-6E8A-4147-A177-3AD203B41FA5}">
                      <a16:colId xmlns:a16="http://schemas.microsoft.com/office/drawing/2014/main" val="636069797"/>
                    </a:ext>
                  </a:extLst>
                </a:gridCol>
                <a:gridCol w="1884126">
                  <a:extLst>
                    <a:ext uri="{9D8B030D-6E8A-4147-A177-3AD203B41FA5}">
                      <a16:colId xmlns:a16="http://schemas.microsoft.com/office/drawing/2014/main" val="333716853"/>
                    </a:ext>
                  </a:extLst>
                </a:gridCol>
              </a:tblGrid>
              <a:tr h="370840">
                <a:tc>
                  <a:txBody>
                    <a:bodyPr/>
                    <a:lstStyle/>
                    <a:p>
                      <a:r>
                        <a:rPr lang="en-US" dirty="0"/>
                        <a:t>Street</a:t>
                      </a:r>
                    </a:p>
                  </a:txBody>
                  <a:tcPr/>
                </a:tc>
                <a:tc>
                  <a:txBody>
                    <a:bodyPr/>
                    <a:lstStyle/>
                    <a:p>
                      <a:r>
                        <a:rPr lang="en-US" dirty="0"/>
                        <a:t>Feature vector</a:t>
                      </a:r>
                    </a:p>
                  </a:txBody>
                  <a:tcPr/>
                </a:tc>
                <a:extLst>
                  <a:ext uri="{0D108BD9-81ED-4DB2-BD59-A6C34878D82A}">
                    <a16:rowId xmlns:a16="http://schemas.microsoft.com/office/drawing/2014/main" val="3129893396"/>
                  </a:ext>
                </a:extLst>
              </a:tr>
              <a:tr h="370840">
                <a:tc>
                  <a:txBody>
                    <a:bodyPr/>
                    <a:lstStyle/>
                    <a:p>
                      <a:r>
                        <a:rPr lang="en-GB" dirty="0"/>
                        <a:t>Charleston Road</a:t>
                      </a:r>
                      <a:endParaRPr lang="en-US" dirty="0"/>
                    </a:p>
                  </a:txBody>
                  <a:tcPr/>
                </a:tc>
                <a:tc>
                  <a:txBody>
                    <a:bodyPr/>
                    <a:lstStyle/>
                    <a:p>
                      <a:r>
                        <a:rPr lang="en-US" dirty="0"/>
                        <a:t>[1,0,0,0]</a:t>
                      </a:r>
                    </a:p>
                  </a:txBody>
                  <a:tcPr/>
                </a:tc>
                <a:extLst>
                  <a:ext uri="{0D108BD9-81ED-4DB2-BD59-A6C34878D82A}">
                    <a16:rowId xmlns:a16="http://schemas.microsoft.com/office/drawing/2014/main" val="2278630137"/>
                  </a:ext>
                </a:extLst>
              </a:tr>
              <a:tr h="370840">
                <a:tc>
                  <a:txBody>
                    <a:bodyPr/>
                    <a:lstStyle/>
                    <a:p>
                      <a:r>
                        <a:rPr lang="en-GB" dirty="0"/>
                        <a:t>North Shoreline Boulevard</a:t>
                      </a:r>
                      <a:endParaRPr lang="en-US" dirty="0"/>
                    </a:p>
                  </a:txBody>
                  <a:tcPr/>
                </a:tc>
                <a:tc>
                  <a:txBody>
                    <a:bodyPr/>
                    <a:lstStyle/>
                    <a:p>
                      <a:r>
                        <a:rPr lang="en-US" dirty="0"/>
                        <a:t>[0,1,0,0]</a:t>
                      </a:r>
                    </a:p>
                  </a:txBody>
                  <a:tcPr/>
                </a:tc>
                <a:extLst>
                  <a:ext uri="{0D108BD9-81ED-4DB2-BD59-A6C34878D82A}">
                    <a16:rowId xmlns:a16="http://schemas.microsoft.com/office/drawing/2014/main" val="2301159564"/>
                  </a:ext>
                </a:extLst>
              </a:tr>
              <a:tr h="370840">
                <a:tc>
                  <a:txBody>
                    <a:bodyPr/>
                    <a:lstStyle/>
                    <a:p>
                      <a:r>
                        <a:rPr lang="en-GB" dirty="0"/>
                        <a:t>Shorebird Way</a:t>
                      </a:r>
                      <a:endParaRPr lang="en-US" dirty="0"/>
                    </a:p>
                  </a:txBody>
                  <a:tcPr/>
                </a:tc>
                <a:tc>
                  <a:txBody>
                    <a:bodyPr/>
                    <a:lstStyle/>
                    <a:p>
                      <a:r>
                        <a:rPr lang="en-US" dirty="0"/>
                        <a:t>[0,0,1,0]</a:t>
                      </a:r>
                    </a:p>
                  </a:txBody>
                  <a:tcPr/>
                </a:tc>
                <a:extLst>
                  <a:ext uri="{0D108BD9-81ED-4DB2-BD59-A6C34878D82A}">
                    <a16:rowId xmlns:a16="http://schemas.microsoft.com/office/drawing/2014/main" val="597750829"/>
                  </a:ext>
                </a:extLst>
              </a:tr>
              <a:tr h="370840">
                <a:tc>
                  <a:txBody>
                    <a:bodyPr/>
                    <a:lstStyle/>
                    <a:p>
                      <a:r>
                        <a:rPr lang="en-GB" dirty="0" err="1"/>
                        <a:t>Rengstorff</a:t>
                      </a:r>
                      <a:r>
                        <a:rPr lang="en-GB" dirty="0"/>
                        <a:t> Avenue</a:t>
                      </a:r>
                      <a:endParaRPr lang="en-US" dirty="0"/>
                    </a:p>
                  </a:txBody>
                  <a:tcPr/>
                </a:tc>
                <a:tc>
                  <a:txBody>
                    <a:bodyPr/>
                    <a:lstStyle/>
                    <a:p>
                      <a:r>
                        <a:rPr lang="en-US" dirty="0"/>
                        <a:t>[0,0,0,1]</a:t>
                      </a:r>
                    </a:p>
                  </a:txBody>
                  <a:tcPr/>
                </a:tc>
                <a:extLst>
                  <a:ext uri="{0D108BD9-81ED-4DB2-BD59-A6C34878D82A}">
                    <a16:rowId xmlns:a16="http://schemas.microsoft.com/office/drawing/2014/main" val="2153043018"/>
                  </a:ext>
                </a:extLst>
              </a:tr>
            </a:tbl>
          </a:graphicData>
        </a:graphic>
      </p:graphicFrame>
    </p:spTree>
    <p:extLst>
      <p:ext uri="{BB962C8B-B14F-4D97-AF65-F5344CB8AC3E}">
        <p14:creationId xmlns:p14="http://schemas.microsoft.com/office/powerpoint/2010/main" val="400881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AA01CA-07B5-8A4A-9FFC-8FD02E4A0A59}"/>
              </a:ext>
            </a:extLst>
          </p:cNvPr>
          <p:cNvSpPr>
            <a:spLocks noGrp="1"/>
          </p:cNvSpPr>
          <p:nvPr>
            <p:ph type="sldNum" sz="quarter" idx="12"/>
          </p:nvPr>
        </p:nvSpPr>
        <p:spPr/>
        <p:txBody>
          <a:bodyPr/>
          <a:lstStyle/>
          <a:p>
            <a:fld id="{CB40DCDA-36E0-43CF-9ABA-CD86176B7A24}" type="slidenum">
              <a:rPr lang="en-GB" smtClean="0"/>
              <a:pPr/>
              <a:t>25</a:t>
            </a:fld>
            <a:endParaRPr lang="en-GB" dirty="0"/>
          </a:p>
        </p:txBody>
      </p:sp>
      <p:sp>
        <p:nvSpPr>
          <p:cNvPr id="3" name="Title 2">
            <a:extLst>
              <a:ext uri="{FF2B5EF4-FFF2-40B4-BE49-F238E27FC236}">
                <a16:creationId xmlns:a16="http://schemas.microsoft.com/office/drawing/2014/main" id="{781F09C6-F94F-354F-927D-7781E423BA57}"/>
              </a:ext>
            </a:extLst>
          </p:cNvPr>
          <p:cNvSpPr>
            <a:spLocks noGrp="1"/>
          </p:cNvSpPr>
          <p:nvPr>
            <p:ph type="title"/>
          </p:nvPr>
        </p:nvSpPr>
        <p:spPr>
          <a:xfrm>
            <a:off x="838200" y="761020"/>
            <a:ext cx="8930650" cy="701731"/>
          </a:xfrm>
        </p:spPr>
        <p:txBody>
          <a:bodyPr/>
          <a:lstStyle/>
          <a:p>
            <a:r>
              <a:rPr lang="en-US" dirty="0"/>
              <a:t>III. Modeling – Machine Learning</a:t>
            </a:r>
          </a:p>
        </p:txBody>
      </p:sp>
      <p:sp>
        <p:nvSpPr>
          <p:cNvPr id="4" name="Content Placeholder 3">
            <a:extLst>
              <a:ext uri="{FF2B5EF4-FFF2-40B4-BE49-F238E27FC236}">
                <a16:creationId xmlns:a16="http://schemas.microsoft.com/office/drawing/2014/main" id="{C89AAF96-ADE7-CB47-8FC6-F0A182F9F94C}"/>
              </a:ext>
            </a:extLst>
          </p:cNvPr>
          <p:cNvSpPr>
            <a:spLocks noGrp="1"/>
          </p:cNvSpPr>
          <p:nvPr>
            <p:ph idx="1"/>
          </p:nvPr>
        </p:nvSpPr>
        <p:spPr>
          <a:xfrm>
            <a:off x="838199" y="1825625"/>
            <a:ext cx="5168223" cy="4351338"/>
          </a:xfrm>
        </p:spPr>
        <p:txBody>
          <a:bodyPr>
            <a:normAutofit/>
          </a:bodyPr>
          <a:lstStyle/>
          <a:p>
            <a:r>
              <a:rPr lang="en-GB" dirty="0">
                <a:solidFill>
                  <a:schemeClr val="accent6"/>
                </a:solidFill>
              </a:rPr>
              <a:t>Train </a:t>
            </a:r>
            <a:r>
              <a:rPr lang="en-GB" dirty="0"/>
              <a:t>various algorithms to develop models</a:t>
            </a:r>
          </a:p>
          <a:p>
            <a:r>
              <a:rPr lang="en-GB" dirty="0">
                <a:solidFill>
                  <a:schemeClr val="accent6"/>
                </a:solidFill>
              </a:rPr>
              <a:t>Evaluate</a:t>
            </a:r>
            <a:r>
              <a:rPr lang="en-GB" dirty="0"/>
              <a:t> model performance on new unseen data samples</a:t>
            </a:r>
          </a:p>
          <a:p>
            <a:r>
              <a:rPr lang="en-GB" dirty="0"/>
              <a:t>Ensure that the outcomes make sense and are significant</a:t>
            </a:r>
          </a:p>
          <a:p>
            <a:r>
              <a:rPr lang="en-GB" dirty="0"/>
              <a:t>Typically </a:t>
            </a:r>
            <a:r>
              <a:rPr lang="en-GB" dirty="0">
                <a:solidFill>
                  <a:schemeClr val="accent6"/>
                </a:solidFill>
              </a:rPr>
              <a:t>iterative</a:t>
            </a:r>
            <a:r>
              <a:rPr lang="en-GB" dirty="0"/>
              <a:t> process</a:t>
            </a:r>
          </a:p>
          <a:p>
            <a:pPr lvl="1"/>
            <a:r>
              <a:rPr lang="en-GB" dirty="0"/>
              <a:t>Review model</a:t>
            </a:r>
          </a:p>
          <a:p>
            <a:pPr lvl="1"/>
            <a:r>
              <a:rPr lang="en-GB" dirty="0"/>
              <a:t>Review data</a:t>
            </a:r>
          </a:p>
          <a:p>
            <a:endParaRPr lang="en-US" dirty="0"/>
          </a:p>
        </p:txBody>
      </p:sp>
      <p:pic>
        <p:nvPicPr>
          <p:cNvPr id="6152" name="Picture 8">
            <a:extLst>
              <a:ext uri="{FF2B5EF4-FFF2-40B4-BE49-F238E27FC236}">
                <a16:creationId xmlns:a16="http://schemas.microsoft.com/office/drawing/2014/main" id="{BC937D40-F637-DE43-A691-1F7186024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790" y="1745641"/>
            <a:ext cx="5168223" cy="43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524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C9B9A-8BE0-1847-BAA3-86BCD98E455F}"/>
              </a:ext>
            </a:extLst>
          </p:cNvPr>
          <p:cNvSpPr>
            <a:spLocks noGrp="1"/>
          </p:cNvSpPr>
          <p:nvPr>
            <p:ph type="sldNum" sz="quarter" idx="12"/>
          </p:nvPr>
        </p:nvSpPr>
        <p:spPr/>
        <p:txBody>
          <a:bodyPr/>
          <a:lstStyle/>
          <a:p>
            <a:fld id="{CB40DCDA-36E0-43CF-9ABA-CD86176B7A24}" type="slidenum">
              <a:rPr lang="en-GB" smtClean="0"/>
              <a:pPr/>
              <a:t>26</a:t>
            </a:fld>
            <a:endParaRPr lang="en-GB" dirty="0"/>
          </a:p>
        </p:txBody>
      </p:sp>
      <p:sp>
        <p:nvSpPr>
          <p:cNvPr id="3" name="Title 2">
            <a:extLst>
              <a:ext uri="{FF2B5EF4-FFF2-40B4-BE49-F238E27FC236}">
                <a16:creationId xmlns:a16="http://schemas.microsoft.com/office/drawing/2014/main" id="{0FA7EF44-86AA-FA4A-A93B-3AEE20FD6915}"/>
              </a:ext>
            </a:extLst>
          </p:cNvPr>
          <p:cNvSpPr>
            <a:spLocks noGrp="1"/>
          </p:cNvSpPr>
          <p:nvPr>
            <p:ph type="title"/>
          </p:nvPr>
        </p:nvSpPr>
        <p:spPr>
          <a:xfrm>
            <a:off x="838200" y="761020"/>
            <a:ext cx="4217180" cy="701731"/>
          </a:xfrm>
        </p:spPr>
        <p:txBody>
          <a:bodyPr/>
          <a:lstStyle/>
          <a:p>
            <a:r>
              <a:rPr lang="en-US" dirty="0"/>
              <a:t>IV. Deployment</a:t>
            </a:r>
          </a:p>
        </p:txBody>
      </p:sp>
      <p:sp>
        <p:nvSpPr>
          <p:cNvPr id="4" name="Content Placeholder 3">
            <a:extLst>
              <a:ext uri="{FF2B5EF4-FFF2-40B4-BE49-F238E27FC236}">
                <a16:creationId xmlns:a16="http://schemas.microsoft.com/office/drawing/2014/main" id="{E80C1E4D-AD24-8143-A9BC-5A8D4F1F6B16}"/>
              </a:ext>
            </a:extLst>
          </p:cNvPr>
          <p:cNvSpPr>
            <a:spLocks noGrp="1"/>
          </p:cNvSpPr>
          <p:nvPr>
            <p:ph idx="1"/>
          </p:nvPr>
        </p:nvSpPr>
        <p:spPr/>
        <p:txBody>
          <a:bodyPr>
            <a:normAutofit/>
          </a:bodyPr>
          <a:lstStyle/>
          <a:p>
            <a:r>
              <a:rPr lang="en-GB" dirty="0"/>
              <a:t>Integration of the ML model into an existing </a:t>
            </a:r>
            <a:r>
              <a:rPr lang="en-GB" dirty="0">
                <a:solidFill>
                  <a:schemeClr val="accent6"/>
                </a:solidFill>
              </a:rPr>
              <a:t>production environment</a:t>
            </a:r>
          </a:p>
          <a:p>
            <a:pPr lvl="1"/>
            <a:r>
              <a:rPr lang="en-US" dirty="0"/>
              <a:t>ML code only constitutes a tiny part of the full production architecture</a:t>
            </a:r>
            <a:endParaRPr lang="en-GB" dirty="0"/>
          </a:p>
          <a:p>
            <a:endParaRPr lang="en-US" dirty="0"/>
          </a:p>
          <a:p>
            <a:endParaRPr lang="en-US" dirty="0"/>
          </a:p>
          <a:p>
            <a:r>
              <a:rPr lang="en-US" dirty="0"/>
              <a:t>Done by </a:t>
            </a:r>
            <a:r>
              <a:rPr lang="en-US" dirty="0" err="1">
                <a:solidFill>
                  <a:schemeClr val="accent6"/>
                </a:solidFill>
              </a:rPr>
              <a:t>MLOps</a:t>
            </a:r>
            <a:r>
              <a:rPr lang="en-US" dirty="0"/>
              <a:t> engineer </a:t>
            </a:r>
          </a:p>
          <a:p>
            <a:endParaRPr lang="en-US" dirty="0"/>
          </a:p>
          <a:p>
            <a:pPr marL="0" indent="0">
              <a:buNone/>
            </a:pPr>
            <a:endParaRPr lang="en-US" dirty="0"/>
          </a:p>
          <a:p>
            <a:r>
              <a:rPr lang="en-US" dirty="0"/>
              <a:t>Proof of Concept (</a:t>
            </a:r>
            <a:r>
              <a:rPr lang="en-US" dirty="0" err="1"/>
              <a:t>PoC</a:t>
            </a:r>
            <a:r>
              <a:rPr lang="en-US" dirty="0"/>
              <a:t>) to production </a:t>
            </a:r>
            <a:r>
              <a:rPr lang="en-US" dirty="0">
                <a:solidFill>
                  <a:schemeClr val="accent6"/>
                </a:solidFill>
              </a:rPr>
              <a:t>gap</a:t>
            </a:r>
          </a:p>
          <a:p>
            <a:pPr lvl="1"/>
            <a:r>
              <a:rPr lang="en-BE" dirty="0"/>
              <a:t>Many researched ML solutions don’t see daylight</a:t>
            </a:r>
          </a:p>
          <a:p>
            <a:pPr lvl="1"/>
            <a:endParaRPr lang="en-BE" dirty="0"/>
          </a:p>
          <a:p>
            <a:endParaRPr lang="en-US" dirty="0"/>
          </a:p>
        </p:txBody>
      </p:sp>
      <p:pic>
        <p:nvPicPr>
          <p:cNvPr id="1032" name="Picture 8" descr="Selecting your optimal MLOps stack: advantages and challenges - Intellerts">
            <a:extLst>
              <a:ext uri="{FF2B5EF4-FFF2-40B4-BE49-F238E27FC236}">
                <a16:creationId xmlns:a16="http://schemas.microsoft.com/office/drawing/2014/main" id="{E2250573-467F-2D4A-BAFE-DA0F0EA56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045" y="2852220"/>
            <a:ext cx="5546755" cy="2298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B84DB0-8A66-3F43-BDB6-611C43B09612}"/>
              </a:ext>
            </a:extLst>
          </p:cNvPr>
          <p:cNvSpPr txBox="1"/>
          <p:nvPr/>
        </p:nvSpPr>
        <p:spPr>
          <a:xfrm>
            <a:off x="9144000" y="5150368"/>
            <a:ext cx="2275175" cy="369332"/>
          </a:xfrm>
          <a:prstGeom prst="rect">
            <a:avLst/>
          </a:prstGeom>
          <a:noFill/>
        </p:spPr>
        <p:txBody>
          <a:bodyPr wrap="none" rtlCol="0">
            <a:spAutoFit/>
          </a:bodyPr>
          <a:lstStyle/>
          <a:p>
            <a:r>
              <a:rPr lang="en-US" dirty="0">
                <a:solidFill>
                  <a:schemeClr val="accent4"/>
                </a:solidFill>
                <a:hlinkClick r:id="rId4">
                  <a:extLst>
                    <a:ext uri="{A12FA001-AC4F-418D-AE19-62706E023703}">
                      <ahyp:hlinkClr xmlns:ahyp="http://schemas.microsoft.com/office/drawing/2018/hyperlinkcolor" val="tx"/>
                    </a:ext>
                  </a:extLst>
                </a:hlinkClick>
              </a:rPr>
              <a:t>Google Cloud - </a:t>
            </a:r>
            <a:r>
              <a:rPr lang="en-US" dirty="0" err="1">
                <a:solidFill>
                  <a:schemeClr val="accent4"/>
                </a:solidFill>
                <a:hlinkClick r:id="rId4">
                  <a:extLst>
                    <a:ext uri="{A12FA001-AC4F-418D-AE19-62706E023703}">
                      <ahyp:hlinkClr xmlns:ahyp="http://schemas.microsoft.com/office/drawing/2018/hyperlinkcolor" val="tx"/>
                    </a:ext>
                  </a:extLst>
                </a:hlinkClick>
              </a:rPr>
              <a:t>MLOps</a:t>
            </a:r>
            <a:endParaRPr lang="en-US" dirty="0">
              <a:solidFill>
                <a:schemeClr val="accent4"/>
              </a:solidFill>
            </a:endParaRPr>
          </a:p>
        </p:txBody>
      </p:sp>
    </p:spTree>
    <p:extLst>
      <p:ext uri="{BB962C8B-B14F-4D97-AF65-F5344CB8AC3E}">
        <p14:creationId xmlns:p14="http://schemas.microsoft.com/office/powerpoint/2010/main" val="159912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39C8AD-E7BF-7745-9907-829FFD91388B}"/>
              </a:ext>
            </a:extLst>
          </p:cNvPr>
          <p:cNvSpPr>
            <a:spLocks noGrp="1"/>
          </p:cNvSpPr>
          <p:nvPr>
            <p:ph type="sldNum" sz="quarter" idx="12"/>
          </p:nvPr>
        </p:nvSpPr>
        <p:spPr/>
        <p:txBody>
          <a:bodyPr/>
          <a:lstStyle/>
          <a:p>
            <a:fld id="{CB40DCDA-36E0-43CF-9ABA-CD86176B7A24}" type="slidenum">
              <a:rPr lang="en-GB" smtClean="0"/>
              <a:pPr/>
              <a:t>27</a:t>
            </a:fld>
            <a:endParaRPr lang="en-GB" dirty="0"/>
          </a:p>
        </p:txBody>
      </p:sp>
      <p:sp>
        <p:nvSpPr>
          <p:cNvPr id="3" name="Title 2">
            <a:extLst>
              <a:ext uri="{FF2B5EF4-FFF2-40B4-BE49-F238E27FC236}">
                <a16:creationId xmlns:a16="http://schemas.microsoft.com/office/drawing/2014/main" id="{A8F9EC93-D95F-6A4C-AFA1-80A6721CC4AE}"/>
              </a:ext>
            </a:extLst>
          </p:cNvPr>
          <p:cNvSpPr>
            <a:spLocks noGrp="1"/>
          </p:cNvSpPr>
          <p:nvPr>
            <p:ph type="title"/>
          </p:nvPr>
        </p:nvSpPr>
        <p:spPr>
          <a:xfrm>
            <a:off x="838200" y="761020"/>
            <a:ext cx="3798348" cy="701731"/>
          </a:xfrm>
        </p:spPr>
        <p:txBody>
          <a:bodyPr/>
          <a:lstStyle/>
          <a:p>
            <a:r>
              <a:rPr lang="en-US" dirty="0"/>
              <a:t>V. Monitoring</a:t>
            </a:r>
          </a:p>
        </p:txBody>
      </p:sp>
      <p:sp>
        <p:nvSpPr>
          <p:cNvPr id="4" name="Content Placeholder 3">
            <a:extLst>
              <a:ext uri="{FF2B5EF4-FFF2-40B4-BE49-F238E27FC236}">
                <a16:creationId xmlns:a16="http://schemas.microsoft.com/office/drawing/2014/main" id="{7C937D49-49FA-7645-A1AF-5157742B191E}"/>
              </a:ext>
            </a:extLst>
          </p:cNvPr>
          <p:cNvSpPr>
            <a:spLocks noGrp="1"/>
          </p:cNvSpPr>
          <p:nvPr>
            <p:ph idx="1"/>
          </p:nvPr>
        </p:nvSpPr>
        <p:spPr/>
        <p:txBody>
          <a:bodyPr>
            <a:normAutofit fontScale="85000" lnSpcReduction="20000"/>
          </a:bodyPr>
          <a:lstStyle/>
          <a:p>
            <a:r>
              <a:rPr lang="en-BE" dirty="0"/>
              <a:t>The real world is constantly </a:t>
            </a:r>
            <a:r>
              <a:rPr lang="en-BE" dirty="0">
                <a:solidFill>
                  <a:schemeClr val="accent6"/>
                </a:solidFill>
              </a:rPr>
              <a:t>changing</a:t>
            </a:r>
          </a:p>
          <a:p>
            <a:pPr lvl="1"/>
            <a:r>
              <a:rPr lang="en-BE" dirty="0">
                <a:solidFill>
                  <a:schemeClr val="accent6"/>
                </a:solidFill>
              </a:rPr>
              <a:t>Data drift</a:t>
            </a:r>
            <a:r>
              <a:rPr lang="en-BE" dirty="0"/>
              <a:t>: the distribution of input features changes (e.g., houses become smaller over time because of space </a:t>
            </a:r>
            <a:r>
              <a:rPr lang="en-US" dirty="0"/>
              <a:t>scarceness</a:t>
            </a:r>
            <a:r>
              <a:rPr lang="en-BE" dirty="0"/>
              <a:t>)</a:t>
            </a:r>
          </a:p>
          <a:p>
            <a:pPr lvl="1"/>
            <a:r>
              <a:rPr lang="en-BE" dirty="0">
                <a:solidFill>
                  <a:schemeClr val="accent6"/>
                </a:solidFill>
              </a:rPr>
              <a:t>Concept drift</a:t>
            </a:r>
            <a:r>
              <a:rPr lang="en-BE" dirty="0"/>
              <a:t>: the mapping from features to target changes (e.g., popularity for small houses makes these more expensive)</a:t>
            </a:r>
          </a:p>
          <a:p>
            <a:endParaRPr lang="en-US" dirty="0"/>
          </a:p>
          <a:p>
            <a:r>
              <a:rPr lang="en-US" dirty="0"/>
              <a:t>Ensure that algorithms </a:t>
            </a:r>
            <a:r>
              <a:rPr lang="en-US" dirty="0">
                <a:solidFill>
                  <a:schemeClr val="accent6"/>
                </a:solidFill>
              </a:rPr>
              <a:t>keep doing a good job </a:t>
            </a:r>
            <a:r>
              <a:rPr lang="en-US" dirty="0"/>
              <a:t>once deployed</a:t>
            </a:r>
          </a:p>
          <a:p>
            <a:pPr lvl="1"/>
            <a:r>
              <a:rPr lang="en-US" dirty="0"/>
              <a:t>Constantly evaluate their performance with regard to a baseline</a:t>
            </a:r>
          </a:p>
          <a:p>
            <a:pPr lvl="1"/>
            <a:r>
              <a:rPr lang="en-US" dirty="0"/>
              <a:t>Identify degrading solutions early on</a:t>
            </a:r>
          </a:p>
          <a:p>
            <a:pPr lvl="1"/>
            <a:endParaRPr lang="en-US" dirty="0"/>
          </a:p>
          <a:p>
            <a:r>
              <a:rPr lang="en-US" dirty="0"/>
              <a:t>Brainstorm </a:t>
            </a:r>
            <a:r>
              <a:rPr lang="en-US" dirty="0">
                <a:solidFill>
                  <a:schemeClr val="accent6"/>
                </a:solidFill>
              </a:rPr>
              <a:t>statistics/metrics </a:t>
            </a:r>
            <a:r>
              <a:rPr lang="en-US" dirty="0"/>
              <a:t>to track over time</a:t>
            </a:r>
          </a:p>
          <a:p>
            <a:pPr lvl="1"/>
            <a:r>
              <a:rPr lang="en-US" dirty="0"/>
              <a:t>Visualize in a dashboard</a:t>
            </a:r>
          </a:p>
          <a:p>
            <a:pPr lvl="1"/>
            <a:r>
              <a:rPr lang="en-US" dirty="0"/>
              <a:t>Set thresholds for alarms</a:t>
            </a:r>
          </a:p>
          <a:p>
            <a:pPr lvl="1"/>
            <a:r>
              <a:rPr lang="en-US" dirty="0"/>
              <a:t>Iterative process: adjust metrics + thresholds over time</a:t>
            </a:r>
          </a:p>
          <a:p>
            <a:endParaRPr lang="en-US" dirty="0"/>
          </a:p>
        </p:txBody>
      </p:sp>
    </p:spTree>
    <p:extLst>
      <p:ext uri="{BB962C8B-B14F-4D97-AF65-F5344CB8AC3E}">
        <p14:creationId xmlns:p14="http://schemas.microsoft.com/office/powerpoint/2010/main" val="1892851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3</a:t>
            </a:r>
            <a:r>
              <a:rPr lang="en-US" sz="6000" kern="1200" dirty="0">
                <a:solidFill>
                  <a:srgbClr val="FFFFFF"/>
                </a:solidFill>
                <a:latin typeface="+mj-lt"/>
                <a:ea typeface="+mj-ea"/>
                <a:cs typeface="+mj-cs"/>
              </a:rPr>
              <a:t> The big picture</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28</a:t>
            </a:fld>
            <a:endParaRPr lang="en-GB" dirty="0"/>
          </a:p>
        </p:txBody>
      </p:sp>
    </p:spTree>
    <p:extLst>
      <p:ext uri="{BB962C8B-B14F-4D97-AF65-F5344CB8AC3E}">
        <p14:creationId xmlns:p14="http://schemas.microsoft.com/office/powerpoint/2010/main" val="3387782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875C47-B3D5-4F7E-A0FD-D9DEC4B581B4}"/>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29</a:t>
            </a:fld>
            <a:endParaRPr lang="en-GB" dirty="0"/>
          </a:p>
        </p:txBody>
      </p:sp>
      <p:sp>
        <p:nvSpPr>
          <p:cNvPr id="3" name="Title 2">
            <a:extLst>
              <a:ext uri="{FF2B5EF4-FFF2-40B4-BE49-F238E27FC236}">
                <a16:creationId xmlns:a16="http://schemas.microsoft.com/office/drawing/2014/main" id="{81C91A60-3215-43E8-9A8B-E107E16E9599}"/>
              </a:ext>
            </a:extLst>
          </p:cNvPr>
          <p:cNvSpPr>
            <a:spLocks noGrp="1"/>
          </p:cNvSpPr>
          <p:nvPr>
            <p:ph type="title"/>
          </p:nvPr>
        </p:nvSpPr>
        <p:spPr>
          <a:xfrm>
            <a:off x="838200" y="761020"/>
            <a:ext cx="5154360" cy="701731"/>
          </a:xfrm>
        </p:spPr>
        <p:txBody>
          <a:bodyPr>
            <a:spAutoFit/>
          </a:bodyPr>
          <a:lstStyle/>
          <a:p>
            <a:r>
              <a:rPr lang="en-GB" dirty="0"/>
              <a:t>Problem definition</a:t>
            </a:r>
          </a:p>
        </p:txBody>
      </p:sp>
      <p:sp>
        <p:nvSpPr>
          <p:cNvPr id="6" name="Content Placeholder 5">
            <a:extLst>
              <a:ext uri="{FF2B5EF4-FFF2-40B4-BE49-F238E27FC236}">
                <a16:creationId xmlns:a16="http://schemas.microsoft.com/office/drawing/2014/main" id="{CA862323-75CA-49C7-BAAB-A3B53CD502D3}"/>
              </a:ext>
            </a:extLst>
          </p:cNvPr>
          <p:cNvSpPr>
            <a:spLocks noGrp="1"/>
          </p:cNvSpPr>
          <p:nvPr>
            <p:ph idx="1"/>
          </p:nvPr>
        </p:nvSpPr>
        <p:spPr>
          <a:xfrm>
            <a:off x="838200" y="1825625"/>
            <a:ext cx="4126286" cy="4351338"/>
          </a:xfrm>
        </p:spPr>
        <p:txBody>
          <a:bodyPr anchor="ctr"/>
          <a:lstStyle/>
          <a:p>
            <a:pPr>
              <a:buClr>
                <a:schemeClr val="accent6"/>
              </a:buClr>
            </a:pPr>
            <a:r>
              <a:rPr lang="en-GB" dirty="0"/>
              <a:t>Automatic feeding system for chickens</a:t>
            </a:r>
          </a:p>
          <a:p>
            <a:pPr>
              <a:buClr>
                <a:schemeClr val="accent6"/>
              </a:buClr>
            </a:pPr>
            <a:r>
              <a:rPr lang="en-GB" dirty="0"/>
              <a:t>Deciding how much each chicken should get?</a:t>
            </a:r>
          </a:p>
          <a:p>
            <a:pPr>
              <a:buClr>
                <a:schemeClr val="accent6"/>
              </a:buClr>
            </a:pPr>
            <a:r>
              <a:rPr lang="en-GB" dirty="0"/>
              <a:t>Problem</a:t>
            </a:r>
          </a:p>
          <a:p>
            <a:pPr lvl="1">
              <a:buClr>
                <a:schemeClr val="accent6"/>
              </a:buClr>
              <a:buFont typeface="Wingdings" panose="05000000000000000000" pitchFamily="2" charset="2"/>
              <a:buChar char="ü"/>
            </a:pPr>
            <a:r>
              <a:rPr lang="en-GB" dirty="0"/>
              <a:t>Roosters and hens look almost the same</a:t>
            </a:r>
          </a:p>
          <a:p>
            <a:pPr lvl="1">
              <a:buClr>
                <a:schemeClr val="accent6"/>
              </a:buClr>
              <a:buFont typeface="Wingdings" panose="05000000000000000000" pitchFamily="2" charset="2"/>
              <a:buChar char="ü"/>
            </a:pPr>
            <a:r>
              <a:rPr lang="en-GB" dirty="0"/>
              <a:t>Roosters are bigger and require more nutrition</a:t>
            </a:r>
          </a:p>
        </p:txBody>
      </p:sp>
      <p:pic>
        <p:nvPicPr>
          <p:cNvPr id="3076" name="Picture 4">
            <a:extLst>
              <a:ext uri="{FF2B5EF4-FFF2-40B4-BE49-F238E27FC236}">
                <a16:creationId xmlns:a16="http://schemas.microsoft.com/office/drawing/2014/main" id="{3A543BAA-14C9-4304-AB3B-BD4458E0A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72" y="1852174"/>
            <a:ext cx="5486338" cy="41147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chicken feeder">
            <a:extLst>
              <a:ext uri="{FF2B5EF4-FFF2-40B4-BE49-F238E27FC236}">
                <a16:creationId xmlns:a16="http://schemas.microsoft.com/office/drawing/2014/main" id="{D9F01843-99C0-4C1F-868A-08BB1D8319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06" t="21329" r="35834"/>
          <a:stretch/>
        </p:blipFill>
        <p:spPr bwMode="auto">
          <a:xfrm>
            <a:off x="10106010" y="1029362"/>
            <a:ext cx="1807790" cy="53952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9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DE088A-003A-484D-8A1D-965E74479B36}"/>
              </a:ext>
            </a:extLst>
          </p:cNvPr>
          <p:cNvSpPr>
            <a:spLocks noGrp="1"/>
          </p:cNvSpPr>
          <p:nvPr>
            <p:ph type="sldNum" sz="quarter" idx="12"/>
          </p:nvPr>
        </p:nvSpPr>
        <p:spPr/>
        <p:txBody>
          <a:bodyPr/>
          <a:lstStyle/>
          <a:p>
            <a:fld id="{CB40DCDA-36E0-43CF-9ABA-CD86176B7A24}" type="slidenum">
              <a:rPr lang="en-GB" smtClean="0"/>
              <a:t>3</a:t>
            </a:fld>
            <a:endParaRPr lang="en-GB"/>
          </a:p>
        </p:txBody>
      </p:sp>
      <p:sp>
        <p:nvSpPr>
          <p:cNvPr id="2" name="Title 1">
            <a:extLst>
              <a:ext uri="{FF2B5EF4-FFF2-40B4-BE49-F238E27FC236}">
                <a16:creationId xmlns:a16="http://schemas.microsoft.com/office/drawing/2014/main" id="{68C9479C-E6E8-4A20-A9DF-3C7E184F20BE}"/>
              </a:ext>
            </a:extLst>
          </p:cNvPr>
          <p:cNvSpPr>
            <a:spLocks noGrp="1"/>
          </p:cNvSpPr>
          <p:nvPr>
            <p:ph type="title"/>
          </p:nvPr>
        </p:nvSpPr>
        <p:spPr>
          <a:xfrm>
            <a:off x="838200" y="761020"/>
            <a:ext cx="4763163" cy="701731"/>
          </a:xfrm>
        </p:spPr>
        <p:txBody>
          <a:bodyPr wrap="none">
            <a:spAutoFit/>
          </a:bodyPr>
          <a:lstStyle/>
          <a:p>
            <a:r>
              <a:rPr lang="en-GB" dirty="0"/>
              <a:t>Table of contents</a:t>
            </a:r>
          </a:p>
        </p:txBody>
      </p:sp>
      <p:sp>
        <p:nvSpPr>
          <p:cNvPr id="3" name="Content Placeholder 2">
            <a:extLst>
              <a:ext uri="{FF2B5EF4-FFF2-40B4-BE49-F238E27FC236}">
                <a16:creationId xmlns:a16="http://schemas.microsoft.com/office/drawing/2014/main" id="{9DACB4E0-E5FB-4B5B-A7C9-6B7E2BA40476}"/>
              </a:ext>
            </a:extLst>
          </p:cNvPr>
          <p:cNvSpPr>
            <a:spLocks noGrp="1"/>
          </p:cNvSpPr>
          <p:nvPr>
            <p:ph idx="1"/>
          </p:nvPr>
        </p:nvSpPr>
        <p:spPr/>
        <p:txBody>
          <a:bodyPr anchor="t">
            <a:normAutofit/>
          </a:bodyPr>
          <a:lstStyle/>
          <a:p>
            <a:pPr marL="514350" indent="-514350">
              <a:lnSpc>
                <a:spcPct val="120000"/>
              </a:lnSpc>
              <a:buClr>
                <a:schemeClr val="accent6"/>
              </a:buClr>
              <a:buFont typeface="+mj-lt"/>
              <a:buAutoNum type="arabicPeriod"/>
            </a:pPr>
            <a:r>
              <a:rPr lang="en-GB" dirty="0"/>
              <a:t>Typical AI team</a:t>
            </a:r>
          </a:p>
          <a:p>
            <a:pPr marL="514350" indent="-514350">
              <a:lnSpc>
                <a:spcPct val="120000"/>
              </a:lnSpc>
              <a:buClr>
                <a:schemeClr val="accent6"/>
              </a:buClr>
              <a:buFont typeface="+mj-lt"/>
              <a:buAutoNum type="arabicPeriod"/>
            </a:pPr>
            <a:r>
              <a:rPr lang="en-GB" dirty="0"/>
              <a:t>Project stages</a:t>
            </a:r>
          </a:p>
          <a:p>
            <a:pPr marL="514350" indent="-514350">
              <a:lnSpc>
                <a:spcPct val="120000"/>
              </a:lnSpc>
              <a:buClr>
                <a:schemeClr val="accent6"/>
              </a:buClr>
              <a:buFont typeface="+mj-lt"/>
              <a:buAutoNum type="arabicPeriod"/>
            </a:pPr>
            <a:r>
              <a:rPr lang="en-GB" dirty="0"/>
              <a:t>The big picture</a:t>
            </a:r>
          </a:p>
          <a:p>
            <a:pPr marL="514350" indent="-514350">
              <a:lnSpc>
                <a:spcPct val="120000"/>
              </a:lnSpc>
              <a:buClr>
                <a:schemeClr val="accent6"/>
              </a:buClr>
              <a:buFont typeface="+mj-lt"/>
              <a:buAutoNum type="arabicPeriod"/>
            </a:pPr>
            <a:r>
              <a:rPr lang="en-GB" dirty="0"/>
              <a:t>Evaluating a project </a:t>
            </a:r>
          </a:p>
          <a:p>
            <a:pPr marL="514350" indent="-514350">
              <a:lnSpc>
                <a:spcPct val="120000"/>
              </a:lnSpc>
              <a:buClr>
                <a:schemeClr val="accent6"/>
              </a:buClr>
              <a:buFont typeface="+mj-lt"/>
              <a:buAutoNum type="arabicPeriod"/>
            </a:pPr>
            <a:r>
              <a:rPr lang="en-GB" dirty="0"/>
              <a:t>Practical AI solutions</a:t>
            </a:r>
          </a:p>
          <a:p>
            <a:pPr marL="514350" indent="-514350">
              <a:lnSpc>
                <a:spcPct val="120000"/>
              </a:lnSpc>
              <a:buClr>
                <a:schemeClr val="accent6"/>
              </a:buClr>
              <a:buFont typeface="+mj-lt"/>
              <a:buAutoNum type="arabicPeriod"/>
            </a:pPr>
            <a:r>
              <a:rPr lang="en-GB" dirty="0"/>
              <a:t>Hands-on tutorial</a:t>
            </a:r>
          </a:p>
        </p:txBody>
      </p:sp>
    </p:spTree>
    <p:extLst>
      <p:ext uri="{BB962C8B-B14F-4D97-AF65-F5344CB8AC3E}">
        <p14:creationId xmlns:p14="http://schemas.microsoft.com/office/powerpoint/2010/main" val="3725047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875C47-B3D5-4F7E-A0FD-D9DEC4B581B4}"/>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30</a:t>
            </a:fld>
            <a:endParaRPr lang="en-GB" dirty="0"/>
          </a:p>
        </p:txBody>
      </p:sp>
      <p:sp>
        <p:nvSpPr>
          <p:cNvPr id="3" name="Title 2">
            <a:extLst>
              <a:ext uri="{FF2B5EF4-FFF2-40B4-BE49-F238E27FC236}">
                <a16:creationId xmlns:a16="http://schemas.microsoft.com/office/drawing/2014/main" id="{81C91A60-3215-43E8-9A8B-E107E16E9599}"/>
              </a:ext>
            </a:extLst>
          </p:cNvPr>
          <p:cNvSpPr>
            <a:spLocks noGrp="1"/>
          </p:cNvSpPr>
          <p:nvPr>
            <p:ph type="title"/>
          </p:nvPr>
        </p:nvSpPr>
        <p:spPr>
          <a:xfrm>
            <a:off x="838200" y="761020"/>
            <a:ext cx="5154360" cy="701731"/>
          </a:xfrm>
        </p:spPr>
        <p:txBody>
          <a:bodyPr>
            <a:spAutoFit/>
          </a:bodyPr>
          <a:lstStyle/>
          <a:p>
            <a:r>
              <a:rPr lang="en-GB" dirty="0"/>
              <a:t>Problem definition</a:t>
            </a:r>
          </a:p>
        </p:txBody>
      </p:sp>
      <p:sp>
        <p:nvSpPr>
          <p:cNvPr id="6" name="Content Placeholder 5">
            <a:extLst>
              <a:ext uri="{FF2B5EF4-FFF2-40B4-BE49-F238E27FC236}">
                <a16:creationId xmlns:a16="http://schemas.microsoft.com/office/drawing/2014/main" id="{CA862323-75CA-49C7-BAAB-A3B53CD502D3}"/>
              </a:ext>
            </a:extLst>
          </p:cNvPr>
          <p:cNvSpPr>
            <a:spLocks noGrp="1"/>
          </p:cNvSpPr>
          <p:nvPr>
            <p:ph idx="1"/>
          </p:nvPr>
        </p:nvSpPr>
        <p:spPr>
          <a:xfrm>
            <a:off x="838200" y="1825625"/>
            <a:ext cx="4126286" cy="4351338"/>
          </a:xfrm>
        </p:spPr>
        <p:txBody>
          <a:bodyPr anchor="ctr"/>
          <a:lstStyle/>
          <a:p>
            <a:pPr>
              <a:buClr>
                <a:schemeClr val="accent6"/>
              </a:buClr>
            </a:pPr>
            <a:r>
              <a:rPr lang="en-GB" dirty="0"/>
              <a:t>Default prediction for bank loans</a:t>
            </a:r>
          </a:p>
          <a:p>
            <a:pPr>
              <a:buClr>
                <a:schemeClr val="accent6"/>
              </a:buClr>
            </a:pPr>
            <a:r>
              <a:rPr lang="en-GB" dirty="0"/>
              <a:t>Who will be able to repay the loan amount?</a:t>
            </a:r>
          </a:p>
          <a:p>
            <a:pPr>
              <a:buClr>
                <a:schemeClr val="accent6"/>
              </a:buClr>
            </a:pPr>
            <a:r>
              <a:rPr lang="en-GB" dirty="0"/>
              <a:t>Problem</a:t>
            </a:r>
          </a:p>
          <a:p>
            <a:pPr lvl="1">
              <a:buClr>
                <a:schemeClr val="accent6"/>
              </a:buClr>
              <a:buFont typeface="Wingdings" panose="05000000000000000000" pitchFamily="2" charset="2"/>
              <a:buChar char="ü"/>
            </a:pPr>
            <a:r>
              <a:rPr lang="en-GB" dirty="0"/>
              <a:t>Default causes big losses for the bank</a:t>
            </a:r>
          </a:p>
          <a:p>
            <a:pPr lvl="1">
              <a:buClr>
                <a:schemeClr val="accent6"/>
              </a:buClr>
              <a:buFont typeface="Wingdings" panose="05000000000000000000" pitchFamily="2" charset="2"/>
              <a:buChar char="ü"/>
            </a:pPr>
            <a:r>
              <a:rPr lang="en-GB" dirty="0"/>
              <a:t>Find good profiles to grant a loan and avoid risky profiles</a:t>
            </a:r>
          </a:p>
        </p:txBody>
      </p:sp>
      <p:pic>
        <p:nvPicPr>
          <p:cNvPr id="5" name="Graphic 4" descr="Money outline">
            <a:extLst>
              <a:ext uri="{FF2B5EF4-FFF2-40B4-BE49-F238E27FC236}">
                <a16:creationId xmlns:a16="http://schemas.microsoft.com/office/drawing/2014/main" id="{28D4CB2F-4A09-D541-ACA0-1DE6B6C750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2858" y="1825625"/>
            <a:ext cx="2225648" cy="2225648"/>
          </a:xfrm>
          <a:prstGeom prst="rect">
            <a:avLst/>
          </a:prstGeom>
        </p:spPr>
      </p:pic>
      <p:pic>
        <p:nvPicPr>
          <p:cNvPr id="8" name="Graphic 7" descr="Coins with solid fill">
            <a:extLst>
              <a:ext uri="{FF2B5EF4-FFF2-40B4-BE49-F238E27FC236}">
                <a16:creationId xmlns:a16="http://schemas.microsoft.com/office/drawing/2014/main" id="{DDD2448A-AE85-1549-AAC8-E468A2B90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882" y="1615382"/>
            <a:ext cx="2225648" cy="2225648"/>
          </a:xfrm>
          <a:prstGeom prst="rect">
            <a:avLst/>
          </a:prstGeom>
        </p:spPr>
      </p:pic>
      <p:pic>
        <p:nvPicPr>
          <p:cNvPr id="10" name="Graphic 9" descr="Car outline">
            <a:extLst>
              <a:ext uri="{FF2B5EF4-FFF2-40B4-BE49-F238E27FC236}">
                <a16:creationId xmlns:a16="http://schemas.microsoft.com/office/drawing/2014/main" id="{D4046836-7A40-414F-A711-16B8B95D46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52736" y="5363352"/>
            <a:ext cx="993000" cy="993000"/>
          </a:xfrm>
          <a:prstGeom prst="rect">
            <a:avLst/>
          </a:prstGeom>
        </p:spPr>
      </p:pic>
      <p:pic>
        <p:nvPicPr>
          <p:cNvPr id="12" name="Graphic 11" descr="House outline">
            <a:extLst>
              <a:ext uri="{FF2B5EF4-FFF2-40B4-BE49-F238E27FC236}">
                <a16:creationId xmlns:a16="http://schemas.microsoft.com/office/drawing/2014/main" id="{D480A46E-1409-224E-A1D4-654473C1F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88506" y="4330327"/>
            <a:ext cx="2026024" cy="2026024"/>
          </a:xfrm>
          <a:prstGeom prst="rect">
            <a:avLst/>
          </a:prstGeom>
        </p:spPr>
      </p:pic>
    </p:spTree>
    <p:extLst>
      <p:ext uri="{BB962C8B-B14F-4D97-AF65-F5344CB8AC3E}">
        <p14:creationId xmlns:p14="http://schemas.microsoft.com/office/powerpoint/2010/main" val="2651838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31</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5410968" cy="701731"/>
          </a:xfrm>
          <a:solidFill>
            <a:schemeClr val="accent1"/>
          </a:solidFill>
        </p:spPr>
        <p:txBody>
          <a:bodyPr>
            <a:spAutoFit/>
          </a:bodyPr>
          <a:lstStyle/>
          <a:p>
            <a:r>
              <a:rPr lang="en-GB" dirty="0"/>
              <a:t>From data to model</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364348" cy="369332"/>
          </a:xfrm>
          <a:prstGeom prst="rect">
            <a:avLst/>
          </a:prstGeom>
          <a:noFill/>
        </p:spPr>
        <p:txBody>
          <a:bodyPr wrap="none" rtlCol="0">
            <a:spAutoFit/>
          </a:bodyPr>
          <a:lstStyle/>
          <a:p>
            <a:r>
              <a:rPr lang="en-GB" dirty="0">
                <a:solidFill>
                  <a:schemeClr val="accent1"/>
                </a:solidFill>
              </a:rPr>
              <a:t>Historic data</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spTree>
    <p:extLst>
      <p:ext uri="{BB962C8B-B14F-4D97-AF65-F5344CB8AC3E}">
        <p14:creationId xmlns:p14="http://schemas.microsoft.com/office/powerpoint/2010/main" val="324954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32</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4849213" cy="701731"/>
          </a:xfrm>
          <a:solidFill>
            <a:schemeClr val="accent1"/>
          </a:solidFill>
        </p:spPr>
        <p:txBody>
          <a:bodyPr>
            <a:spAutoFit/>
          </a:bodyPr>
          <a:lstStyle/>
          <a:p>
            <a:r>
              <a:rPr lang="en-GB" dirty="0"/>
              <a:t>Complete dataset</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364348" cy="369332"/>
          </a:xfrm>
          <a:prstGeom prst="rect">
            <a:avLst/>
          </a:prstGeom>
          <a:noFill/>
        </p:spPr>
        <p:txBody>
          <a:bodyPr wrap="none" rtlCol="0">
            <a:spAutoFit/>
          </a:bodyPr>
          <a:lstStyle/>
          <a:p>
            <a:r>
              <a:rPr lang="en-GB" dirty="0">
                <a:solidFill>
                  <a:schemeClr val="accent1"/>
                </a:solidFill>
              </a:rPr>
              <a:t>Historic data</a:t>
            </a:r>
          </a:p>
        </p:txBody>
      </p: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spTree>
    <p:extLst>
      <p:ext uri="{BB962C8B-B14F-4D97-AF65-F5344CB8AC3E}">
        <p14:creationId xmlns:p14="http://schemas.microsoft.com/office/powerpoint/2010/main" val="3598436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33</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4723473" cy="701731"/>
          </a:xfrm>
          <a:solidFill>
            <a:schemeClr val="accent1"/>
          </a:solidFill>
        </p:spPr>
        <p:txBody>
          <a:bodyPr>
            <a:spAutoFit/>
          </a:bodyPr>
          <a:lstStyle/>
          <a:p>
            <a:r>
              <a:rPr lang="en-GB" dirty="0"/>
              <a:t>Data partitioning</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364348" cy="369332"/>
          </a:xfrm>
          <a:prstGeom prst="rect">
            <a:avLst/>
          </a:prstGeom>
          <a:noFill/>
        </p:spPr>
        <p:txBody>
          <a:bodyPr wrap="none" rtlCol="0">
            <a:spAutoFit/>
          </a:bodyPr>
          <a:lstStyle/>
          <a:p>
            <a:r>
              <a:rPr lang="en-GB" dirty="0">
                <a:solidFill>
                  <a:schemeClr val="accent1"/>
                </a:solidFill>
              </a:rPr>
              <a:t>Historic data</a:t>
            </a:r>
          </a:p>
        </p:txBody>
      </p:sp>
      <p:sp>
        <p:nvSpPr>
          <p:cNvPr id="9" name="TextBox 8">
            <a:extLst>
              <a:ext uri="{FF2B5EF4-FFF2-40B4-BE49-F238E27FC236}">
                <a16:creationId xmlns:a16="http://schemas.microsoft.com/office/drawing/2014/main" id="{CB7D0176-F0FA-4438-A92A-7D0F6FCF7A9F}"/>
              </a:ext>
            </a:extLst>
          </p:cNvPr>
          <p:cNvSpPr txBox="1"/>
          <p:nvPr/>
        </p:nvSpPr>
        <p:spPr>
          <a:xfrm>
            <a:off x="5606370" y="1684280"/>
            <a:ext cx="1260858" cy="369332"/>
          </a:xfrm>
          <a:prstGeom prst="rect">
            <a:avLst/>
          </a:prstGeom>
          <a:noFill/>
        </p:spPr>
        <p:txBody>
          <a:bodyPr wrap="none" rtlCol="0">
            <a:spAutoFit/>
          </a:bodyPr>
          <a:lstStyle/>
          <a:p>
            <a:r>
              <a:rPr lang="en-GB" dirty="0">
                <a:solidFill>
                  <a:schemeClr val="accent1"/>
                </a:solidFill>
              </a:rPr>
              <a:t>Training set</a:t>
            </a:r>
          </a:p>
        </p:txBody>
      </p:sp>
      <p:cxnSp>
        <p:nvCxnSpPr>
          <p:cNvPr id="27" name="Straight Arrow Connector 26">
            <a:extLst>
              <a:ext uri="{FF2B5EF4-FFF2-40B4-BE49-F238E27FC236}">
                <a16:creationId xmlns:a16="http://schemas.microsoft.com/office/drawing/2014/main" id="{990E0453-12A4-44F5-ADBE-32E8A2C63528}"/>
              </a:ext>
            </a:extLst>
          </p:cNvPr>
          <p:cNvCxnSpPr>
            <a:cxnSpLocks/>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25" name="Table 6">
            <a:extLst>
              <a:ext uri="{FF2B5EF4-FFF2-40B4-BE49-F238E27FC236}">
                <a16:creationId xmlns:a16="http://schemas.microsoft.com/office/drawing/2014/main" id="{96C25A33-1904-45C4-9C53-EB0F1C046F1E}"/>
              </a:ext>
            </a:extLst>
          </p:cNvPr>
          <p:cNvGraphicFramePr>
            <a:graphicFrameLocks noGrp="1"/>
          </p:cNvGraphicFramePr>
          <p:nvPr/>
        </p:nvGraphicFramePr>
        <p:xfrm>
          <a:off x="5869599" y="232735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30" name="Straight Arrow Connector 29">
            <a:extLst>
              <a:ext uri="{FF2B5EF4-FFF2-40B4-BE49-F238E27FC236}">
                <a16:creationId xmlns:a16="http://schemas.microsoft.com/office/drawing/2014/main" id="{2C0D475A-451C-4B5A-B37E-6DB052DA66B5}"/>
              </a:ext>
            </a:extLst>
          </p:cNvPr>
          <p:cNvCxnSpPr>
            <a:cxnSpLocks/>
          </p:cNvCxnSpPr>
          <p:nvPr/>
        </p:nvCxnSpPr>
        <p:spPr>
          <a:xfrm>
            <a:off x="2496797" y="2976282"/>
            <a:ext cx="0" cy="71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6">
            <a:extLst>
              <a:ext uri="{FF2B5EF4-FFF2-40B4-BE49-F238E27FC236}">
                <a16:creationId xmlns:a16="http://schemas.microsoft.com/office/drawing/2014/main" id="{CF80E379-CEF0-4C87-9167-E016F9FB2820}"/>
              </a:ext>
            </a:extLst>
          </p:cNvPr>
          <p:cNvGraphicFramePr>
            <a:graphicFrameLocks noGrp="1"/>
          </p:cNvGraphicFramePr>
          <p:nvPr/>
        </p:nvGraphicFramePr>
        <p:xfrm>
          <a:off x="2129597"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
        <p:nvSpPr>
          <p:cNvPr id="32" name="TextBox 31">
            <a:extLst>
              <a:ext uri="{FF2B5EF4-FFF2-40B4-BE49-F238E27FC236}">
                <a16:creationId xmlns:a16="http://schemas.microsoft.com/office/drawing/2014/main" id="{C4790178-3CD5-4225-9632-701316C9933E}"/>
              </a:ext>
            </a:extLst>
          </p:cNvPr>
          <p:cNvSpPr txBox="1"/>
          <p:nvPr/>
        </p:nvSpPr>
        <p:spPr>
          <a:xfrm>
            <a:off x="1097484" y="3794514"/>
            <a:ext cx="889731" cy="369332"/>
          </a:xfrm>
          <a:prstGeom prst="rect">
            <a:avLst/>
          </a:prstGeom>
          <a:noFill/>
        </p:spPr>
        <p:txBody>
          <a:bodyPr wrap="none" rtlCol="0">
            <a:spAutoFit/>
          </a:bodyPr>
          <a:lstStyle/>
          <a:p>
            <a:r>
              <a:rPr lang="en-GB" dirty="0">
                <a:solidFill>
                  <a:schemeClr val="accent1"/>
                </a:solidFill>
              </a:rPr>
              <a:t>Test set</a:t>
            </a:r>
          </a:p>
        </p:txBody>
      </p:sp>
      <p:sp>
        <p:nvSpPr>
          <p:cNvPr id="2" name="Explosion: 8 Points 1">
            <a:extLst>
              <a:ext uri="{FF2B5EF4-FFF2-40B4-BE49-F238E27FC236}">
                <a16:creationId xmlns:a16="http://schemas.microsoft.com/office/drawing/2014/main" id="{0F4468D0-CF5A-43B8-ADF1-6D8D534468AB}"/>
              </a:ext>
            </a:extLst>
          </p:cNvPr>
          <p:cNvSpPr/>
          <p:nvPr/>
        </p:nvSpPr>
        <p:spPr>
          <a:xfrm>
            <a:off x="7189156" y="1782011"/>
            <a:ext cx="2355267" cy="1447767"/>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Train a model</a:t>
            </a:r>
          </a:p>
        </p:txBody>
      </p:sp>
      <p:sp>
        <p:nvSpPr>
          <p:cNvPr id="13" name="Explosion: 8 Points 1">
            <a:extLst>
              <a:ext uri="{FF2B5EF4-FFF2-40B4-BE49-F238E27FC236}">
                <a16:creationId xmlns:a16="http://schemas.microsoft.com/office/drawing/2014/main" id="{059B1DEF-4C69-E041-B9B8-9AC4B04DB2BB}"/>
              </a:ext>
            </a:extLst>
          </p:cNvPr>
          <p:cNvSpPr/>
          <p:nvPr/>
        </p:nvSpPr>
        <p:spPr>
          <a:xfrm>
            <a:off x="1845574" y="4256148"/>
            <a:ext cx="2355267" cy="1447767"/>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Evaluate a model</a:t>
            </a:r>
          </a:p>
        </p:txBody>
      </p:sp>
    </p:spTree>
    <p:extLst>
      <p:ext uri="{BB962C8B-B14F-4D97-AF65-F5344CB8AC3E}">
        <p14:creationId xmlns:p14="http://schemas.microsoft.com/office/powerpoint/2010/main" val="569036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34</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3644587" cy="701731"/>
          </a:xfrm>
          <a:solidFill>
            <a:schemeClr val="accent1"/>
          </a:solidFill>
        </p:spPr>
        <p:txBody>
          <a:bodyPr>
            <a:spAutoFit/>
          </a:bodyPr>
          <a:lstStyle/>
          <a:p>
            <a:r>
              <a:rPr lang="en-GB" dirty="0"/>
              <a:t>Training data</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6"/>
                </a:solidFill>
              </a:rPr>
              <a:t>Training set</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336586819"/>
                  </a:ext>
                </a:extLst>
              </a:tr>
            </a:tbl>
          </a:graphicData>
        </a:graphic>
      </p:graphicFrame>
      <p:graphicFrame>
        <p:nvGraphicFramePr>
          <p:cNvPr id="15" name="Table 14">
            <a:extLst>
              <a:ext uri="{FF2B5EF4-FFF2-40B4-BE49-F238E27FC236}">
                <a16:creationId xmlns:a16="http://schemas.microsoft.com/office/drawing/2014/main" id="{C49A9332-47A0-4DA8-8C6C-9C3C39E3B3DD}"/>
              </a:ext>
            </a:extLst>
          </p:cNvPr>
          <p:cNvGraphicFramePr>
            <a:graphicFrameLocks noGrp="1"/>
          </p:cNvGraphicFramePr>
          <p:nvPr/>
        </p:nvGraphicFramePr>
        <p:xfrm>
          <a:off x="1307214" y="3637707"/>
          <a:ext cx="507797"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2126980884"/>
                    </a:ext>
                  </a:extLst>
                </a:gridCol>
                <a:gridCol w="262997">
                  <a:extLst>
                    <a:ext uri="{9D8B030D-6E8A-4147-A177-3AD203B41FA5}">
                      <a16:colId xmlns:a16="http://schemas.microsoft.com/office/drawing/2014/main" val="3058605807"/>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432492"/>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791545"/>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8776497"/>
                  </a:ext>
                </a:extLst>
              </a:tr>
            </a:tbl>
          </a:graphicData>
        </a:graphic>
      </p:graphicFrame>
      <p:graphicFrame>
        <p:nvGraphicFramePr>
          <p:cNvPr id="17" name="Table 16">
            <a:extLst>
              <a:ext uri="{FF2B5EF4-FFF2-40B4-BE49-F238E27FC236}">
                <a16:creationId xmlns:a16="http://schemas.microsoft.com/office/drawing/2014/main" id="{5FF73018-451E-44BE-81FF-C149C2940D4C}"/>
              </a:ext>
            </a:extLst>
          </p:cNvPr>
          <p:cNvGraphicFramePr>
            <a:graphicFrameLocks noGrp="1"/>
          </p:cNvGraphicFramePr>
          <p:nvPr/>
        </p:nvGraphicFramePr>
        <p:xfrm>
          <a:off x="3867011" y="3638689"/>
          <a:ext cx="226603" cy="554400"/>
        </p:xfrm>
        <a:graphic>
          <a:graphicData uri="http://schemas.openxmlformats.org/drawingml/2006/table">
            <a:tbl>
              <a:tblPr firstRow="1" bandRow="1">
                <a:tableStyleId>{5940675A-B579-460E-94D1-54222C63F5DA}</a:tableStyleId>
              </a:tblPr>
              <a:tblGrid>
                <a:gridCol w="226603">
                  <a:extLst>
                    <a:ext uri="{9D8B030D-6E8A-4147-A177-3AD203B41FA5}">
                      <a16:colId xmlns:a16="http://schemas.microsoft.com/office/drawing/2014/main" val="3439257028"/>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065944876"/>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89546266"/>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8859429"/>
                  </a:ext>
                </a:extLst>
              </a:tr>
            </a:tbl>
          </a:graphicData>
        </a:graphic>
      </p:graphicFrame>
      <p:sp>
        <p:nvSpPr>
          <p:cNvPr id="20" name="TextBox 19">
            <a:extLst>
              <a:ext uri="{FF2B5EF4-FFF2-40B4-BE49-F238E27FC236}">
                <a16:creationId xmlns:a16="http://schemas.microsoft.com/office/drawing/2014/main" id="{C445C74C-A510-4DC8-A08B-C935560723AC}"/>
              </a:ext>
            </a:extLst>
          </p:cNvPr>
          <p:cNvSpPr txBox="1"/>
          <p:nvPr/>
        </p:nvSpPr>
        <p:spPr>
          <a:xfrm>
            <a:off x="1090994" y="3051681"/>
            <a:ext cx="992066" cy="369332"/>
          </a:xfrm>
          <a:prstGeom prst="rect">
            <a:avLst/>
          </a:prstGeom>
          <a:noFill/>
        </p:spPr>
        <p:txBody>
          <a:bodyPr wrap="none" rtlCol="0">
            <a:spAutoFit/>
          </a:bodyPr>
          <a:lstStyle/>
          <a:p>
            <a:r>
              <a:rPr lang="en-GB" dirty="0"/>
              <a:t>Features</a:t>
            </a:r>
          </a:p>
        </p:txBody>
      </p:sp>
      <p:sp>
        <p:nvSpPr>
          <p:cNvPr id="34" name="TextBox 33">
            <a:extLst>
              <a:ext uri="{FF2B5EF4-FFF2-40B4-BE49-F238E27FC236}">
                <a16:creationId xmlns:a16="http://schemas.microsoft.com/office/drawing/2014/main" id="{8D5A3657-EDBD-419C-A872-521118876356}"/>
              </a:ext>
            </a:extLst>
          </p:cNvPr>
          <p:cNvSpPr txBox="1"/>
          <p:nvPr/>
        </p:nvSpPr>
        <p:spPr>
          <a:xfrm>
            <a:off x="3593829" y="3102888"/>
            <a:ext cx="764697" cy="369332"/>
          </a:xfrm>
          <a:prstGeom prst="rect">
            <a:avLst/>
          </a:prstGeom>
          <a:noFill/>
        </p:spPr>
        <p:txBody>
          <a:bodyPr wrap="none" rtlCol="0">
            <a:spAutoFit/>
          </a:bodyPr>
          <a:lstStyle/>
          <a:p>
            <a:r>
              <a:rPr lang="en-GB" dirty="0"/>
              <a:t>Target</a:t>
            </a:r>
          </a:p>
        </p:txBody>
      </p:sp>
    </p:spTree>
    <p:extLst>
      <p:ext uri="{BB962C8B-B14F-4D97-AF65-F5344CB8AC3E}">
        <p14:creationId xmlns:p14="http://schemas.microsoft.com/office/powerpoint/2010/main" val="557146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35</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5008166" cy="701731"/>
          </a:xfrm>
          <a:solidFill>
            <a:schemeClr val="accent1"/>
          </a:solidFill>
        </p:spPr>
        <p:txBody>
          <a:bodyPr>
            <a:spAutoFit/>
          </a:bodyPr>
          <a:lstStyle/>
          <a:p>
            <a:r>
              <a:rPr lang="en-GB" dirty="0"/>
              <a:t>Unstructured data</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6"/>
                </a:solidFill>
              </a:rPr>
              <a:t>Training set</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extLst>
              <p:ext uri="{D42A27DB-BD31-4B8C-83A1-F6EECF244321}">
                <p14:modId xmlns:p14="http://schemas.microsoft.com/office/powerpoint/2010/main" val="3725283359"/>
              </p:ext>
            </p:extLst>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336586819"/>
                  </a:ext>
                </a:extLst>
              </a:tr>
            </a:tbl>
          </a:graphicData>
        </a:graphic>
      </p:graphicFrame>
      <p:graphicFrame>
        <p:nvGraphicFramePr>
          <p:cNvPr id="15" name="Table 14">
            <a:extLst>
              <a:ext uri="{FF2B5EF4-FFF2-40B4-BE49-F238E27FC236}">
                <a16:creationId xmlns:a16="http://schemas.microsoft.com/office/drawing/2014/main" id="{C49A9332-47A0-4DA8-8C6C-9C3C39E3B3DD}"/>
              </a:ext>
            </a:extLst>
          </p:cNvPr>
          <p:cNvGraphicFramePr>
            <a:graphicFrameLocks noGrp="1"/>
          </p:cNvGraphicFramePr>
          <p:nvPr>
            <p:extLst>
              <p:ext uri="{D42A27DB-BD31-4B8C-83A1-F6EECF244321}">
                <p14:modId xmlns:p14="http://schemas.microsoft.com/office/powerpoint/2010/main" val="4228648992"/>
              </p:ext>
            </p:extLst>
          </p:nvPr>
        </p:nvGraphicFramePr>
        <p:xfrm>
          <a:off x="1307214" y="3637707"/>
          <a:ext cx="507797"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2126980884"/>
                    </a:ext>
                  </a:extLst>
                </a:gridCol>
                <a:gridCol w="262997">
                  <a:extLst>
                    <a:ext uri="{9D8B030D-6E8A-4147-A177-3AD203B41FA5}">
                      <a16:colId xmlns:a16="http://schemas.microsoft.com/office/drawing/2014/main" val="3058605807"/>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432492"/>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791545"/>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8776497"/>
                  </a:ext>
                </a:extLst>
              </a:tr>
            </a:tbl>
          </a:graphicData>
        </a:graphic>
      </p:graphicFrame>
      <p:graphicFrame>
        <p:nvGraphicFramePr>
          <p:cNvPr id="17" name="Table 16">
            <a:extLst>
              <a:ext uri="{FF2B5EF4-FFF2-40B4-BE49-F238E27FC236}">
                <a16:creationId xmlns:a16="http://schemas.microsoft.com/office/drawing/2014/main" id="{5FF73018-451E-44BE-81FF-C149C2940D4C}"/>
              </a:ext>
            </a:extLst>
          </p:cNvPr>
          <p:cNvGraphicFramePr>
            <a:graphicFrameLocks noGrp="1"/>
          </p:cNvGraphicFramePr>
          <p:nvPr>
            <p:extLst>
              <p:ext uri="{D42A27DB-BD31-4B8C-83A1-F6EECF244321}">
                <p14:modId xmlns:p14="http://schemas.microsoft.com/office/powerpoint/2010/main" val="1275820964"/>
              </p:ext>
            </p:extLst>
          </p:nvPr>
        </p:nvGraphicFramePr>
        <p:xfrm>
          <a:off x="3867011" y="3638689"/>
          <a:ext cx="226603" cy="554400"/>
        </p:xfrm>
        <a:graphic>
          <a:graphicData uri="http://schemas.openxmlformats.org/drawingml/2006/table">
            <a:tbl>
              <a:tblPr firstRow="1" bandRow="1">
                <a:tableStyleId>{5940675A-B579-460E-94D1-54222C63F5DA}</a:tableStyleId>
              </a:tblPr>
              <a:tblGrid>
                <a:gridCol w="226603">
                  <a:extLst>
                    <a:ext uri="{9D8B030D-6E8A-4147-A177-3AD203B41FA5}">
                      <a16:colId xmlns:a16="http://schemas.microsoft.com/office/drawing/2014/main" val="3439257028"/>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065944876"/>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89546266"/>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8859429"/>
                  </a:ext>
                </a:extLst>
              </a:tr>
            </a:tbl>
          </a:graphicData>
        </a:graphic>
      </p:graphicFrame>
      <p:sp>
        <p:nvSpPr>
          <p:cNvPr id="20" name="TextBox 19">
            <a:extLst>
              <a:ext uri="{FF2B5EF4-FFF2-40B4-BE49-F238E27FC236}">
                <a16:creationId xmlns:a16="http://schemas.microsoft.com/office/drawing/2014/main" id="{C445C74C-A510-4DC8-A08B-C935560723AC}"/>
              </a:ext>
            </a:extLst>
          </p:cNvPr>
          <p:cNvSpPr txBox="1"/>
          <p:nvPr/>
        </p:nvSpPr>
        <p:spPr>
          <a:xfrm>
            <a:off x="1090994" y="3051681"/>
            <a:ext cx="992066" cy="369332"/>
          </a:xfrm>
          <a:prstGeom prst="rect">
            <a:avLst/>
          </a:prstGeom>
          <a:noFill/>
        </p:spPr>
        <p:txBody>
          <a:bodyPr wrap="none" rtlCol="0">
            <a:spAutoFit/>
          </a:bodyPr>
          <a:lstStyle/>
          <a:p>
            <a:r>
              <a:rPr lang="en-GB" dirty="0"/>
              <a:t>Features</a:t>
            </a:r>
          </a:p>
        </p:txBody>
      </p:sp>
      <p:sp>
        <p:nvSpPr>
          <p:cNvPr id="34" name="TextBox 33">
            <a:extLst>
              <a:ext uri="{FF2B5EF4-FFF2-40B4-BE49-F238E27FC236}">
                <a16:creationId xmlns:a16="http://schemas.microsoft.com/office/drawing/2014/main" id="{8D5A3657-EDBD-419C-A872-521118876356}"/>
              </a:ext>
            </a:extLst>
          </p:cNvPr>
          <p:cNvSpPr txBox="1"/>
          <p:nvPr/>
        </p:nvSpPr>
        <p:spPr>
          <a:xfrm>
            <a:off x="3593829" y="3102888"/>
            <a:ext cx="764697" cy="369332"/>
          </a:xfrm>
          <a:prstGeom prst="rect">
            <a:avLst/>
          </a:prstGeom>
          <a:noFill/>
        </p:spPr>
        <p:txBody>
          <a:bodyPr wrap="none" rtlCol="0">
            <a:spAutoFit/>
          </a:bodyPr>
          <a:lstStyle/>
          <a:p>
            <a:r>
              <a:rPr lang="en-GB" dirty="0"/>
              <a:t>Target</a:t>
            </a:r>
          </a:p>
        </p:txBody>
      </p:sp>
      <p:pic>
        <p:nvPicPr>
          <p:cNvPr id="39" name="Picture 2" descr="Image result for leghorn hen">
            <a:extLst>
              <a:ext uri="{FF2B5EF4-FFF2-40B4-BE49-F238E27FC236}">
                <a16:creationId xmlns:a16="http://schemas.microsoft.com/office/drawing/2014/main" id="{777C753F-8843-48B9-B2FE-21626DF5C7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158" t="8105" r="18431" b="60632"/>
          <a:stretch/>
        </p:blipFill>
        <p:spPr bwMode="auto">
          <a:xfrm>
            <a:off x="750112" y="4457952"/>
            <a:ext cx="1622003" cy="144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 name="Picture 2" descr="Image result for leghorn">
            <a:extLst>
              <a:ext uri="{FF2B5EF4-FFF2-40B4-BE49-F238E27FC236}">
                <a16:creationId xmlns:a16="http://schemas.microsoft.com/office/drawing/2014/main" id="{441E378F-1679-49A6-B9C5-D7CADF976D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154" t="5843" r="52106" b="36570"/>
          <a:stretch/>
        </p:blipFill>
        <p:spPr bwMode="auto">
          <a:xfrm>
            <a:off x="1166362" y="4920806"/>
            <a:ext cx="1462538" cy="1492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13D67503-1963-4DDC-910E-17762C9CA7E4}"/>
              </a:ext>
            </a:extLst>
          </p:cNvPr>
          <p:cNvSpPr/>
          <p:nvPr/>
        </p:nvSpPr>
        <p:spPr>
          <a:xfrm>
            <a:off x="3251806" y="4457952"/>
            <a:ext cx="1080000" cy="1080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chemeClr val="accent2"/>
                </a:solidFill>
              </a:rPr>
              <a:t>Hen</a:t>
            </a:r>
          </a:p>
        </p:txBody>
      </p:sp>
      <p:sp>
        <p:nvSpPr>
          <p:cNvPr id="42" name="Rectangle 41">
            <a:extLst>
              <a:ext uri="{FF2B5EF4-FFF2-40B4-BE49-F238E27FC236}">
                <a16:creationId xmlns:a16="http://schemas.microsoft.com/office/drawing/2014/main" id="{48220976-803F-471C-9040-3FB8EE56BFE8}"/>
              </a:ext>
            </a:extLst>
          </p:cNvPr>
          <p:cNvSpPr/>
          <p:nvPr/>
        </p:nvSpPr>
        <p:spPr>
          <a:xfrm>
            <a:off x="3791806" y="5065234"/>
            <a:ext cx="1080000" cy="1080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chemeClr val="accent2"/>
                </a:solidFill>
              </a:rPr>
              <a:t>Rooster</a:t>
            </a:r>
          </a:p>
        </p:txBody>
      </p:sp>
      <p:sp>
        <p:nvSpPr>
          <p:cNvPr id="45" name="Explosion: 8 Points 44">
            <a:extLst>
              <a:ext uri="{FF2B5EF4-FFF2-40B4-BE49-F238E27FC236}">
                <a16:creationId xmlns:a16="http://schemas.microsoft.com/office/drawing/2014/main" id="{8BAFED2F-227A-4618-A654-F554B5C0CFE0}"/>
              </a:ext>
            </a:extLst>
          </p:cNvPr>
          <p:cNvSpPr/>
          <p:nvPr/>
        </p:nvSpPr>
        <p:spPr>
          <a:xfrm>
            <a:off x="5683732" y="3914907"/>
            <a:ext cx="1840535" cy="1318744"/>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Images</a:t>
            </a:r>
          </a:p>
        </p:txBody>
      </p:sp>
    </p:spTree>
    <p:extLst>
      <p:ext uri="{BB962C8B-B14F-4D97-AF65-F5344CB8AC3E}">
        <p14:creationId xmlns:p14="http://schemas.microsoft.com/office/powerpoint/2010/main" val="3278126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
            <a:extLst>
              <a:ext uri="{FF2B5EF4-FFF2-40B4-BE49-F238E27FC236}">
                <a16:creationId xmlns:a16="http://schemas.microsoft.com/office/drawing/2014/main" id="{39E671A6-BC50-48A0-99F8-450592E8A144}"/>
              </a:ext>
            </a:extLst>
          </p:cNvPr>
          <p:cNvGraphicFramePr>
            <a:graphicFrameLocks noGrp="1"/>
          </p:cNvGraphicFramePr>
          <p:nvPr>
            <p:extLst>
              <p:ext uri="{D42A27DB-BD31-4B8C-83A1-F6EECF244321}">
                <p14:modId xmlns:p14="http://schemas.microsoft.com/office/powerpoint/2010/main" val="357196261"/>
              </p:ext>
            </p:extLst>
          </p:nvPr>
        </p:nvGraphicFramePr>
        <p:xfrm>
          <a:off x="968187" y="4207801"/>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69406156"/>
                    </a:ext>
                  </a:extLst>
                </a:gridCol>
                <a:gridCol w="1625600">
                  <a:extLst>
                    <a:ext uri="{9D8B030D-6E8A-4147-A177-3AD203B41FA5}">
                      <a16:colId xmlns:a16="http://schemas.microsoft.com/office/drawing/2014/main" val="901587417"/>
                    </a:ext>
                  </a:extLst>
                </a:gridCol>
                <a:gridCol w="1625600">
                  <a:extLst>
                    <a:ext uri="{9D8B030D-6E8A-4147-A177-3AD203B41FA5}">
                      <a16:colId xmlns:a16="http://schemas.microsoft.com/office/drawing/2014/main" val="2939677320"/>
                    </a:ext>
                  </a:extLst>
                </a:gridCol>
                <a:gridCol w="1625600">
                  <a:extLst>
                    <a:ext uri="{9D8B030D-6E8A-4147-A177-3AD203B41FA5}">
                      <a16:colId xmlns:a16="http://schemas.microsoft.com/office/drawing/2014/main" val="4076128841"/>
                    </a:ext>
                  </a:extLst>
                </a:gridCol>
                <a:gridCol w="1625600">
                  <a:extLst>
                    <a:ext uri="{9D8B030D-6E8A-4147-A177-3AD203B41FA5}">
                      <a16:colId xmlns:a16="http://schemas.microsoft.com/office/drawing/2014/main" val="4212828856"/>
                    </a:ext>
                  </a:extLst>
                </a:gridCol>
              </a:tblGrid>
              <a:tr h="370840">
                <a:tc>
                  <a:txBody>
                    <a:bodyPr/>
                    <a:lstStyle/>
                    <a:p>
                      <a:r>
                        <a:rPr lang="en-GB" dirty="0"/>
                        <a:t>Customer Name</a:t>
                      </a:r>
                    </a:p>
                  </a:txBody>
                  <a:tcPr anchor="ctr"/>
                </a:tc>
                <a:tc>
                  <a:txBody>
                    <a:bodyPr/>
                    <a:lstStyle/>
                    <a:p>
                      <a:r>
                        <a:rPr lang="en-GB" dirty="0"/>
                        <a:t>Age</a:t>
                      </a:r>
                    </a:p>
                  </a:txBody>
                  <a:tcPr anchor="ctr"/>
                </a:tc>
                <a:tc>
                  <a:txBody>
                    <a:bodyPr/>
                    <a:lstStyle/>
                    <a:p>
                      <a:r>
                        <a:rPr lang="en-GB" dirty="0"/>
                        <a:t>Education</a:t>
                      </a:r>
                    </a:p>
                  </a:txBody>
                  <a:tcPr anchor="ctr"/>
                </a:tc>
                <a:tc>
                  <a:txBody>
                    <a:bodyPr/>
                    <a:lstStyle/>
                    <a:p>
                      <a:r>
                        <a:rPr lang="en-GB" dirty="0"/>
                        <a:t>Gender</a:t>
                      </a:r>
                    </a:p>
                  </a:txBody>
                  <a:tcPr anchor="ctr"/>
                </a:tc>
                <a:tc>
                  <a:txBody>
                    <a:bodyPr/>
                    <a:lstStyle/>
                    <a:p>
                      <a:r>
                        <a:rPr lang="en-GB" dirty="0"/>
                        <a:t>Default</a:t>
                      </a:r>
                    </a:p>
                  </a:txBody>
                  <a:tcPr anchor="ctr"/>
                </a:tc>
                <a:extLst>
                  <a:ext uri="{0D108BD9-81ED-4DB2-BD59-A6C34878D82A}">
                    <a16:rowId xmlns:a16="http://schemas.microsoft.com/office/drawing/2014/main" val="2369433209"/>
                  </a:ext>
                </a:extLst>
              </a:tr>
              <a:tr h="370840">
                <a:tc>
                  <a:txBody>
                    <a:bodyPr/>
                    <a:lstStyle/>
                    <a:p>
                      <a:r>
                        <a:rPr lang="en-GB" dirty="0"/>
                        <a:t>Joris </a:t>
                      </a:r>
                      <a:r>
                        <a:rPr lang="en-GB" dirty="0" err="1"/>
                        <a:t>Maes</a:t>
                      </a:r>
                      <a:endParaRPr lang="en-GB" dirty="0"/>
                    </a:p>
                  </a:txBody>
                  <a:tcPr/>
                </a:tc>
                <a:tc>
                  <a:txBody>
                    <a:bodyPr/>
                    <a:lstStyle/>
                    <a:p>
                      <a:r>
                        <a:rPr lang="en-GB" dirty="0"/>
                        <a:t>62</a:t>
                      </a:r>
                    </a:p>
                  </a:txBody>
                  <a:tcPr/>
                </a:tc>
                <a:tc>
                  <a:txBody>
                    <a:bodyPr/>
                    <a:lstStyle/>
                    <a:p>
                      <a:r>
                        <a:rPr lang="en-GB" dirty="0"/>
                        <a:t>Low</a:t>
                      </a:r>
                    </a:p>
                  </a:txBody>
                  <a:tcPr/>
                </a:tc>
                <a:tc>
                  <a:txBody>
                    <a:bodyPr/>
                    <a:lstStyle/>
                    <a:p>
                      <a:r>
                        <a:rPr lang="en-GB" dirty="0"/>
                        <a:t>Male</a:t>
                      </a:r>
                    </a:p>
                  </a:txBody>
                  <a:tcPr/>
                </a:tc>
                <a:tc>
                  <a:txBody>
                    <a:bodyPr/>
                    <a:lstStyle/>
                    <a:p>
                      <a:pPr algn="ctr"/>
                      <a:r>
                        <a:rPr lang="en-GB" dirty="0">
                          <a:solidFill>
                            <a:schemeClr val="bg1"/>
                          </a:solidFill>
                        </a:rPr>
                        <a:t>Yes</a:t>
                      </a:r>
                    </a:p>
                  </a:txBody>
                  <a:tcPr>
                    <a:solidFill>
                      <a:schemeClr val="accent1"/>
                    </a:solidFill>
                  </a:tcPr>
                </a:tc>
                <a:extLst>
                  <a:ext uri="{0D108BD9-81ED-4DB2-BD59-A6C34878D82A}">
                    <a16:rowId xmlns:a16="http://schemas.microsoft.com/office/drawing/2014/main" val="1954208460"/>
                  </a:ext>
                </a:extLst>
              </a:tr>
              <a:tr h="370840">
                <a:tc>
                  <a:txBody>
                    <a:bodyPr/>
                    <a:lstStyle/>
                    <a:p>
                      <a:r>
                        <a:rPr lang="en-GB" dirty="0"/>
                        <a:t>Pieter </a:t>
                      </a:r>
                      <a:r>
                        <a:rPr lang="en-GB" dirty="0" err="1"/>
                        <a:t>Claes</a:t>
                      </a:r>
                      <a:endParaRPr lang="en-GB" dirty="0"/>
                    </a:p>
                  </a:txBody>
                  <a:tcPr/>
                </a:tc>
                <a:tc>
                  <a:txBody>
                    <a:bodyPr/>
                    <a:lstStyle/>
                    <a:p>
                      <a:r>
                        <a:rPr lang="en-GB" dirty="0"/>
                        <a:t>32</a:t>
                      </a:r>
                    </a:p>
                  </a:txBody>
                  <a:tcPr/>
                </a:tc>
                <a:tc>
                  <a:txBody>
                    <a:bodyPr/>
                    <a:lstStyle/>
                    <a:p>
                      <a:r>
                        <a:rPr lang="en-GB" dirty="0"/>
                        <a:t>High</a:t>
                      </a:r>
                    </a:p>
                  </a:txBody>
                  <a:tcPr/>
                </a:tc>
                <a:tc>
                  <a:txBody>
                    <a:bodyPr/>
                    <a:lstStyle/>
                    <a:p>
                      <a:r>
                        <a:rPr lang="en-GB" dirty="0"/>
                        <a:t>Male</a:t>
                      </a:r>
                    </a:p>
                  </a:txBody>
                  <a:tcPr/>
                </a:tc>
                <a:tc>
                  <a:txBody>
                    <a:bodyPr/>
                    <a:lstStyle/>
                    <a:p>
                      <a:pPr algn="ctr"/>
                      <a:r>
                        <a:rPr lang="en-GB" dirty="0">
                          <a:solidFill>
                            <a:schemeClr val="bg1"/>
                          </a:solidFill>
                        </a:rPr>
                        <a:t>No</a:t>
                      </a:r>
                    </a:p>
                  </a:txBody>
                  <a:tcPr>
                    <a:solidFill>
                      <a:schemeClr val="accent1"/>
                    </a:solidFill>
                  </a:tcPr>
                </a:tc>
                <a:extLst>
                  <a:ext uri="{0D108BD9-81ED-4DB2-BD59-A6C34878D82A}">
                    <a16:rowId xmlns:a16="http://schemas.microsoft.com/office/drawing/2014/main" val="1639946155"/>
                  </a:ext>
                </a:extLst>
              </a:tr>
              <a:tr h="370840">
                <a:tc>
                  <a:txBody>
                    <a:bodyPr/>
                    <a:lstStyle/>
                    <a:p>
                      <a:r>
                        <a:rPr lang="en-GB" dirty="0"/>
                        <a:t>Nina Peters</a:t>
                      </a:r>
                    </a:p>
                  </a:txBody>
                  <a:tcPr/>
                </a:tc>
                <a:tc>
                  <a:txBody>
                    <a:bodyPr/>
                    <a:lstStyle/>
                    <a:p>
                      <a:r>
                        <a:rPr lang="en-GB" dirty="0"/>
                        <a:t>25</a:t>
                      </a:r>
                    </a:p>
                  </a:txBody>
                  <a:tcPr/>
                </a:tc>
                <a:tc>
                  <a:txBody>
                    <a:bodyPr/>
                    <a:lstStyle/>
                    <a:p>
                      <a:r>
                        <a:rPr lang="en-GB" dirty="0"/>
                        <a:t>Low</a:t>
                      </a:r>
                    </a:p>
                  </a:txBody>
                  <a:tcPr/>
                </a:tc>
                <a:tc>
                  <a:txBody>
                    <a:bodyPr/>
                    <a:lstStyle/>
                    <a:p>
                      <a:r>
                        <a:rPr lang="en-GB" dirty="0"/>
                        <a:t>Female</a:t>
                      </a:r>
                    </a:p>
                  </a:txBody>
                  <a:tcPr/>
                </a:tc>
                <a:tc>
                  <a:txBody>
                    <a:bodyPr/>
                    <a:lstStyle/>
                    <a:p>
                      <a:pPr algn="ctr"/>
                      <a:r>
                        <a:rPr lang="en-GB" dirty="0">
                          <a:solidFill>
                            <a:schemeClr val="bg1"/>
                          </a:solidFill>
                        </a:rPr>
                        <a:t>No</a:t>
                      </a:r>
                    </a:p>
                  </a:txBody>
                  <a:tcPr anchor="ctr">
                    <a:solidFill>
                      <a:schemeClr val="accent1"/>
                    </a:solidFill>
                  </a:tcPr>
                </a:tc>
                <a:extLst>
                  <a:ext uri="{0D108BD9-81ED-4DB2-BD59-A6C34878D82A}">
                    <a16:rowId xmlns:a16="http://schemas.microsoft.com/office/drawing/2014/main" val="1519099623"/>
                  </a:ext>
                </a:extLst>
              </a:tr>
            </a:tbl>
          </a:graphicData>
        </a:graphic>
      </p:graphicFrame>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36</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4339329" cy="701731"/>
          </a:xfrm>
          <a:solidFill>
            <a:schemeClr val="accent1"/>
          </a:solidFill>
        </p:spPr>
        <p:txBody>
          <a:bodyPr>
            <a:spAutoFit/>
          </a:bodyPr>
          <a:lstStyle/>
          <a:p>
            <a:r>
              <a:rPr lang="en-GB" dirty="0"/>
              <a:t>Structured data</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6"/>
                </a:solidFill>
              </a:rPr>
              <a:t>Training set</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336586819"/>
                  </a:ext>
                </a:extLst>
              </a:tr>
            </a:tbl>
          </a:graphicData>
        </a:graphic>
      </p:graphicFrame>
      <p:sp>
        <p:nvSpPr>
          <p:cNvPr id="5" name="Rectangle 4">
            <a:extLst>
              <a:ext uri="{FF2B5EF4-FFF2-40B4-BE49-F238E27FC236}">
                <a16:creationId xmlns:a16="http://schemas.microsoft.com/office/drawing/2014/main" id="{4CB45190-ED12-43D6-A068-899D3517063D}"/>
              </a:ext>
            </a:extLst>
          </p:cNvPr>
          <p:cNvSpPr/>
          <p:nvPr/>
        </p:nvSpPr>
        <p:spPr>
          <a:xfrm>
            <a:off x="838200" y="3931665"/>
            <a:ext cx="6343748" cy="242468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chemeClr val="accent6"/>
                </a:solidFill>
              </a:rPr>
              <a:t>Features</a:t>
            </a:r>
          </a:p>
        </p:txBody>
      </p:sp>
      <p:sp>
        <p:nvSpPr>
          <p:cNvPr id="26" name="Rectangle 25">
            <a:extLst>
              <a:ext uri="{FF2B5EF4-FFF2-40B4-BE49-F238E27FC236}">
                <a16:creationId xmlns:a16="http://schemas.microsoft.com/office/drawing/2014/main" id="{629ADAEC-6E52-4C5E-ABD8-F58F38572FFF}"/>
              </a:ext>
            </a:extLst>
          </p:cNvPr>
          <p:cNvSpPr/>
          <p:nvPr/>
        </p:nvSpPr>
        <p:spPr>
          <a:xfrm>
            <a:off x="7334354" y="3930682"/>
            <a:ext cx="1914239" cy="242468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chemeClr val="accent6"/>
                </a:solidFill>
              </a:rPr>
              <a:t>Target</a:t>
            </a:r>
          </a:p>
        </p:txBody>
      </p:sp>
      <p:sp>
        <p:nvSpPr>
          <p:cNvPr id="15" name="Explosion: 8 Points 44">
            <a:extLst>
              <a:ext uri="{FF2B5EF4-FFF2-40B4-BE49-F238E27FC236}">
                <a16:creationId xmlns:a16="http://schemas.microsoft.com/office/drawing/2014/main" id="{2B4B8B05-4446-8E42-B494-42F62983ADDC}"/>
              </a:ext>
            </a:extLst>
          </p:cNvPr>
          <p:cNvSpPr/>
          <p:nvPr/>
        </p:nvSpPr>
        <p:spPr>
          <a:xfrm>
            <a:off x="9513265" y="3748115"/>
            <a:ext cx="1840535" cy="1318744"/>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Table</a:t>
            </a:r>
          </a:p>
        </p:txBody>
      </p:sp>
    </p:spTree>
    <p:extLst>
      <p:ext uri="{BB962C8B-B14F-4D97-AF65-F5344CB8AC3E}">
        <p14:creationId xmlns:p14="http://schemas.microsoft.com/office/powerpoint/2010/main" val="498162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37</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4704045" cy="701731"/>
          </a:xfrm>
          <a:solidFill>
            <a:schemeClr val="accent1"/>
          </a:solidFill>
        </p:spPr>
        <p:txBody>
          <a:bodyPr>
            <a:spAutoFit/>
          </a:bodyPr>
          <a:lstStyle/>
          <a:p>
            <a:r>
              <a:rPr lang="en-GB" dirty="0"/>
              <a:t>Data preparation</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pic>
        <p:nvPicPr>
          <p:cNvPr id="3" name="Graphic 2" descr="Database">
            <a:extLst>
              <a:ext uri="{FF2B5EF4-FFF2-40B4-BE49-F238E27FC236}">
                <a16:creationId xmlns:a16="http://schemas.microsoft.com/office/drawing/2014/main" id="{87D1029F-1953-4548-876F-BFA125569C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27846" y="3336203"/>
            <a:ext cx="914400" cy="914400"/>
          </a:xfrm>
          <a:prstGeom prst="rect">
            <a:avLst/>
          </a:prstGeom>
        </p:spPr>
      </p:pic>
      <p:cxnSp>
        <p:nvCxnSpPr>
          <p:cNvPr id="43" name="Straight Arrow Connector 42">
            <a:extLst>
              <a:ext uri="{FF2B5EF4-FFF2-40B4-BE49-F238E27FC236}">
                <a16:creationId xmlns:a16="http://schemas.microsoft.com/office/drawing/2014/main" id="{698C75BE-FA5B-4C06-8D82-AD43158838AF}"/>
              </a:ext>
            </a:extLst>
          </p:cNvPr>
          <p:cNvCxnSpPr>
            <a:cxnSpLocks/>
            <a:stCxn id="3" idx="0"/>
          </p:cNvCxnSpPr>
          <p:nvPr/>
        </p:nvCxnSpPr>
        <p:spPr>
          <a:xfrm flipV="1">
            <a:off x="2485046" y="2883908"/>
            <a:ext cx="5958" cy="45229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3" name="Explosion: 8 Points 62">
            <a:extLst>
              <a:ext uri="{FF2B5EF4-FFF2-40B4-BE49-F238E27FC236}">
                <a16:creationId xmlns:a16="http://schemas.microsoft.com/office/drawing/2014/main" id="{F6B079AF-AB44-49EF-BEB7-5CFB3E31ED2C}"/>
              </a:ext>
            </a:extLst>
          </p:cNvPr>
          <p:cNvSpPr/>
          <p:nvPr/>
        </p:nvSpPr>
        <p:spPr>
          <a:xfrm>
            <a:off x="4136757" y="2316742"/>
            <a:ext cx="414553" cy="354304"/>
          </a:xfrm>
          <a:prstGeom prst="irregularSeal1">
            <a:avLst/>
          </a:prstGeom>
          <a:solidFill>
            <a:schemeClr val="accent6"/>
          </a:solid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chemeClr val="accent6"/>
              </a:solidFill>
            </a:endParaRPr>
          </a:p>
        </p:txBody>
      </p:sp>
      <p:sp>
        <p:nvSpPr>
          <p:cNvPr id="66" name="TextBox 65">
            <a:extLst>
              <a:ext uri="{FF2B5EF4-FFF2-40B4-BE49-F238E27FC236}">
                <a16:creationId xmlns:a16="http://schemas.microsoft.com/office/drawing/2014/main" id="{6992ECC1-BF9F-4912-A225-AE3C40AB68C1}"/>
              </a:ext>
            </a:extLst>
          </p:cNvPr>
          <p:cNvSpPr txBox="1"/>
          <p:nvPr/>
        </p:nvSpPr>
        <p:spPr>
          <a:xfrm>
            <a:off x="3321197" y="2766916"/>
            <a:ext cx="2276649" cy="1015663"/>
          </a:xfrm>
          <a:prstGeom prst="rect">
            <a:avLst/>
          </a:prstGeom>
          <a:noFill/>
        </p:spPr>
        <p:txBody>
          <a:bodyPr wrap="none" rtlCol="0">
            <a:spAutoFit/>
          </a:bodyPr>
          <a:lstStyle/>
          <a:p>
            <a:r>
              <a:rPr lang="en-GB" sz="2000" dirty="0">
                <a:solidFill>
                  <a:schemeClr val="accent6"/>
                </a:solidFill>
              </a:rPr>
              <a:t>Data Processing</a:t>
            </a:r>
          </a:p>
          <a:p>
            <a:r>
              <a:rPr lang="en-GB" sz="2000" dirty="0">
                <a:solidFill>
                  <a:schemeClr val="accent6"/>
                </a:solidFill>
              </a:rPr>
              <a:t>Data Understanding</a:t>
            </a:r>
          </a:p>
          <a:p>
            <a:r>
              <a:rPr lang="en-GB" sz="2000" dirty="0">
                <a:solidFill>
                  <a:schemeClr val="accent6"/>
                </a:solidFill>
              </a:rPr>
              <a:t>Feature Engineering</a:t>
            </a:r>
          </a:p>
        </p:txBody>
      </p:sp>
      <p:sp>
        <p:nvSpPr>
          <p:cNvPr id="30" name="TextBox 29">
            <a:extLst>
              <a:ext uri="{FF2B5EF4-FFF2-40B4-BE49-F238E27FC236}">
                <a16:creationId xmlns:a16="http://schemas.microsoft.com/office/drawing/2014/main" id="{32F871CA-19A9-9C4C-AF5E-1D6FD6E7BD78}"/>
              </a:ext>
            </a:extLst>
          </p:cNvPr>
          <p:cNvSpPr txBox="1"/>
          <p:nvPr/>
        </p:nvSpPr>
        <p:spPr>
          <a:xfrm>
            <a:off x="1918305" y="4152050"/>
            <a:ext cx="1156983" cy="400110"/>
          </a:xfrm>
          <a:prstGeom prst="rect">
            <a:avLst/>
          </a:prstGeom>
          <a:noFill/>
        </p:spPr>
        <p:txBody>
          <a:bodyPr wrap="none" rtlCol="0">
            <a:spAutoFit/>
          </a:bodyPr>
          <a:lstStyle/>
          <a:p>
            <a:r>
              <a:rPr lang="en-GB" sz="2000" dirty="0">
                <a:solidFill>
                  <a:schemeClr val="accent6"/>
                </a:solidFill>
              </a:rPr>
              <a:t>Database</a:t>
            </a:r>
          </a:p>
        </p:txBody>
      </p:sp>
    </p:spTree>
    <p:extLst>
      <p:ext uri="{BB962C8B-B14F-4D97-AF65-F5344CB8AC3E}">
        <p14:creationId xmlns:p14="http://schemas.microsoft.com/office/powerpoint/2010/main" val="3988231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
            <a:extLst>
              <a:ext uri="{FF2B5EF4-FFF2-40B4-BE49-F238E27FC236}">
                <a16:creationId xmlns:a16="http://schemas.microsoft.com/office/drawing/2014/main" id="{39E671A6-BC50-48A0-99F8-450592E8A144}"/>
              </a:ext>
            </a:extLst>
          </p:cNvPr>
          <p:cNvGraphicFramePr>
            <a:graphicFrameLocks noGrp="1"/>
          </p:cNvGraphicFramePr>
          <p:nvPr>
            <p:extLst>
              <p:ext uri="{D42A27DB-BD31-4B8C-83A1-F6EECF244321}">
                <p14:modId xmlns:p14="http://schemas.microsoft.com/office/powerpoint/2010/main" val="1743081864"/>
              </p:ext>
            </p:extLst>
          </p:nvPr>
        </p:nvGraphicFramePr>
        <p:xfrm>
          <a:off x="968187" y="4171042"/>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69406156"/>
                    </a:ext>
                  </a:extLst>
                </a:gridCol>
                <a:gridCol w="1625600">
                  <a:extLst>
                    <a:ext uri="{9D8B030D-6E8A-4147-A177-3AD203B41FA5}">
                      <a16:colId xmlns:a16="http://schemas.microsoft.com/office/drawing/2014/main" val="901587417"/>
                    </a:ext>
                  </a:extLst>
                </a:gridCol>
                <a:gridCol w="1625600">
                  <a:extLst>
                    <a:ext uri="{9D8B030D-6E8A-4147-A177-3AD203B41FA5}">
                      <a16:colId xmlns:a16="http://schemas.microsoft.com/office/drawing/2014/main" val="2939677320"/>
                    </a:ext>
                  </a:extLst>
                </a:gridCol>
                <a:gridCol w="1625600">
                  <a:extLst>
                    <a:ext uri="{9D8B030D-6E8A-4147-A177-3AD203B41FA5}">
                      <a16:colId xmlns:a16="http://schemas.microsoft.com/office/drawing/2014/main" val="4076128841"/>
                    </a:ext>
                  </a:extLst>
                </a:gridCol>
                <a:gridCol w="1625600">
                  <a:extLst>
                    <a:ext uri="{9D8B030D-6E8A-4147-A177-3AD203B41FA5}">
                      <a16:colId xmlns:a16="http://schemas.microsoft.com/office/drawing/2014/main" val="4212828856"/>
                    </a:ext>
                  </a:extLst>
                </a:gridCol>
              </a:tblGrid>
              <a:tr h="370840">
                <a:tc>
                  <a:txBody>
                    <a:bodyPr/>
                    <a:lstStyle/>
                    <a:p>
                      <a:r>
                        <a:rPr lang="en-GB" dirty="0"/>
                        <a:t>Customer Name</a:t>
                      </a:r>
                    </a:p>
                  </a:txBody>
                  <a:tcPr anchor="ctr"/>
                </a:tc>
                <a:tc>
                  <a:txBody>
                    <a:bodyPr/>
                    <a:lstStyle/>
                    <a:p>
                      <a:r>
                        <a:rPr lang="en-GB" dirty="0"/>
                        <a:t>Age</a:t>
                      </a:r>
                    </a:p>
                  </a:txBody>
                  <a:tcPr anchor="ctr"/>
                </a:tc>
                <a:tc>
                  <a:txBody>
                    <a:bodyPr/>
                    <a:lstStyle/>
                    <a:p>
                      <a:r>
                        <a:rPr lang="en-GB" dirty="0"/>
                        <a:t>Education</a:t>
                      </a:r>
                    </a:p>
                  </a:txBody>
                  <a:tcPr anchor="ctr"/>
                </a:tc>
                <a:tc>
                  <a:txBody>
                    <a:bodyPr/>
                    <a:lstStyle/>
                    <a:p>
                      <a:r>
                        <a:rPr lang="en-GB" dirty="0"/>
                        <a:t>Gender</a:t>
                      </a:r>
                    </a:p>
                  </a:txBody>
                  <a:tcPr anchor="ctr"/>
                </a:tc>
                <a:tc>
                  <a:txBody>
                    <a:bodyPr/>
                    <a:lstStyle/>
                    <a:p>
                      <a:r>
                        <a:rPr lang="en-GB" dirty="0"/>
                        <a:t>Default</a:t>
                      </a:r>
                    </a:p>
                  </a:txBody>
                  <a:tcPr anchor="ctr"/>
                </a:tc>
                <a:extLst>
                  <a:ext uri="{0D108BD9-81ED-4DB2-BD59-A6C34878D82A}">
                    <a16:rowId xmlns:a16="http://schemas.microsoft.com/office/drawing/2014/main" val="2369433209"/>
                  </a:ext>
                </a:extLst>
              </a:tr>
              <a:tr h="370840">
                <a:tc>
                  <a:txBody>
                    <a:bodyPr/>
                    <a:lstStyle/>
                    <a:p>
                      <a:r>
                        <a:rPr lang="en-GB" dirty="0"/>
                        <a:t>Joris </a:t>
                      </a:r>
                      <a:r>
                        <a:rPr lang="en-GB" dirty="0" err="1"/>
                        <a:t>Maes</a:t>
                      </a:r>
                      <a:endParaRPr lang="en-GB" dirty="0"/>
                    </a:p>
                  </a:txBody>
                  <a:tcPr/>
                </a:tc>
                <a:tc>
                  <a:txBody>
                    <a:bodyPr/>
                    <a:lstStyle/>
                    <a:p>
                      <a:r>
                        <a:rPr lang="en-GB" dirty="0"/>
                        <a:t>62</a:t>
                      </a:r>
                    </a:p>
                  </a:txBody>
                  <a:tcPr/>
                </a:tc>
                <a:tc>
                  <a:txBody>
                    <a:bodyPr/>
                    <a:lstStyle/>
                    <a:p>
                      <a:r>
                        <a:rPr lang="en-GB" dirty="0"/>
                        <a:t>Low</a:t>
                      </a:r>
                    </a:p>
                  </a:txBody>
                  <a:tcPr/>
                </a:tc>
                <a:tc>
                  <a:txBody>
                    <a:bodyPr/>
                    <a:lstStyle/>
                    <a:p>
                      <a:r>
                        <a:rPr lang="en-GB" dirty="0"/>
                        <a:t>Male</a:t>
                      </a:r>
                    </a:p>
                  </a:txBody>
                  <a:tcPr/>
                </a:tc>
                <a:tc>
                  <a:txBody>
                    <a:bodyPr/>
                    <a:lstStyle/>
                    <a:p>
                      <a:pPr algn="ctr"/>
                      <a:r>
                        <a:rPr lang="en-GB" dirty="0">
                          <a:solidFill>
                            <a:schemeClr val="bg1"/>
                          </a:solidFill>
                        </a:rPr>
                        <a:t>Yes</a:t>
                      </a:r>
                    </a:p>
                  </a:txBody>
                  <a:tcPr>
                    <a:solidFill>
                      <a:schemeClr val="accent1"/>
                    </a:solidFill>
                  </a:tcPr>
                </a:tc>
                <a:extLst>
                  <a:ext uri="{0D108BD9-81ED-4DB2-BD59-A6C34878D82A}">
                    <a16:rowId xmlns:a16="http://schemas.microsoft.com/office/drawing/2014/main" val="1954208460"/>
                  </a:ext>
                </a:extLst>
              </a:tr>
              <a:tr h="370840">
                <a:tc>
                  <a:txBody>
                    <a:bodyPr/>
                    <a:lstStyle/>
                    <a:p>
                      <a:r>
                        <a:rPr lang="en-GB" dirty="0"/>
                        <a:t>Pieter </a:t>
                      </a:r>
                      <a:r>
                        <a:rPr lang="en-GB" dirty="0" err="1"/>
                        <a:t>Claes</a:t>
                      </a:r>
                      <a:endParaRPr lang="en-GB" dirty="0"/>
                    </a:p>
                  </a:txBody>
                  <a:tcPr/>
                </a:tc>
                <a:tc>
                  <a:txBody>
                    <a:bodyPr/>
                    <a:lstStyle/>
                    <a:p>
                      <a:r>
                        <a:rPr lang="en-GB" dirty="0"/>
                        <a:t>32</a:t>
                      </a:r>
                    </a:p>
                  </a:txBody>
                  <a:tcPr/>
                </a:tc>
                <a:tc>
                  <a:txBody>
                    <a:bodyPr/>
                    <a:lstStyle/>
                    <a:p>
                      <a:r>
                        <a:rPr lang="en-GB" dirty="0"/>
                        <a:t>High</a:t>
                      </a:r>
                    </a:p>
                  </a:txBody>
                  <a:tcPr/>
                </a:tc>
                <a:tc>
                  <a:txBody>
                    <a:bodyPr/>
                    <a:lstStyle/>
                    <a:p>
                      <a:r>
                        <a:rPr lang="en-GB" dirty="0"/>
                        <a:t>Male</a:t>
                      </a:r>
                    </a:p>
                  </a:txBody>
                  <a:tcPr/>
                </a:tc>
                <a:tc>
                  <a:txBody>
                    <a:bodyPr/>
                    <a:lstStyle/>
                    <a:p>
                      <a:pPr algn="ctr"/>
                      <a:r>
                        <a:rPr lang="en-GB" dirty="0">
                          <a:solidFill>
                            <a:schemeClr val="bg1"/>
                          </a:solidFill>
                        </a:rPr>
                        <a:t>No</a:t>
                      </a:r>
                    </a:p>
                  </a:txBody>
                  <a:tcPr>
                    <a:solidFill>
                      <a:schemeClr val="accent1"/>
                    </a:solidFill>
                  </a:tcPr>
                </a:tc>
                <a:extLst>
                  <a:ext uri="{0D108BD9-81ED-4DB2-BD59-A6C34878D82A}">
                    <a16:rowId xmlns:a16="http://schemas.microsoft.com/office/drawing/2014/main" val="1639946155"/>
                  </a:ext>
                </a:extLst>
              </a:tr>
              <a:tr h="370840">
                <a:tc>
                  <a:txBody>
                    <a:bodyPr/>
                    <a:lstStyle/>
                    <a:p>
                      <a:r>
                        <a:rPr lang="en-GB" dirty="0"/>
                        <a:t>Nina Peters</a:t>
                      </a:r>
                    </a:p>
                  </a:txBody>
                  <a:tcPr/>
                </a:tc>
                <a:tc>
                  <a:txBody>
                    <a:bodyPr/>
                    <a:lstStyle/>
                    <a:p>
                      <a:r>
                        <a:rPr lang="en-GB" dirty="0"/>
                        <a:t>25</a:t>
                      </a:r>
                    </a:p>
                  </a:txBody>
                  <a:tcPr/>
                </a:tc>
                <a:tc>
                  <a:txBody>
                    <a:bodyPr/>
                    <a:lstStyle/>
                    <a:p>
                      <a:r>
                        <a:rPr lang="en-GB" dirty="0"/>
                        <a:t>Low</a:t>
                      </a:r>
                    </a:p>
                  </a:txBody>
                  <a:tcPr/>
                </a:tc>
                <a:tc>
                  <a:txBody>
                    <a:bodyPr/>
                    <a:lstStyle/>
                    <a:p>
                      <a:r>
                        <a:rPr lang="en-GB" dirty="0"/>
                        <a:t>Female</a:t>
                      </a:r>
                    </a:p>
                  </a:txBody>
                  <a:tcPr/>
                </a:tc>
                <a:tc>
                  <a:txBody>
                    <a:bodyPr/>
                    <a:lstStyle/>
                    <a:p>
                      <a:pPr algn="ctr"/>
                      <a:r>
                        <a:rPr lang="en-GB" dirty="0">
                          <a:solidFill>
                            <a:schemeClr val="bg1"/>
                          </a:solidFill>
                        </a:rPr>
                        <a:t>No</a:t>
                      </a:r>
                    </a:p>
                  </a:txBody>
                  <a:tcPr anchor="ctr">
                    <a:solidFill>
                      <a:schemeClr val="accent1"/>
                    </a:solidFill>
                  </a:tcPr>
                </a:tc>
                <a:extLst>
                  <a:ext uri="{0D108BD9-81ED-4DB2-BD59-A6C34878D82A}">
                    <a16:rowId xmlns:a16="http://schemas.microsoft.com/office/drawing/2014/main" val="1519099623"/>
                  </a:ext>
                </a:extLst>
              </a:tr>
            </a:tbl>
          </a:graphicData>
        </a:graphic>
      </p:graphicFrame>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38</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4791696" cy="701731"/>
          </a:xfrm>
          <a:solidFill>
            <a:schemeClr val="accent1"/>
          </a:solidFill>
        </p:spPr>
        <p:txBody>
          <a:bodyPr>
            <a:spAutoFit/>
          </a:bodyPr>
          <a:lstStyle/>
          <a:p>
            <a:r>
              <a:rPr lang="en-GB" dirty="0"/>
              <a:t>Machine learning</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6"/>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CB45190-ED12-43D6-A068-899D3517063D}"/>
              </a:ext>
            </a:extLst>
          </p:cNvPr>
          <p:cNvSpPr/>
          <p:nvPr/>
        </p:nvSpPr>
        <p:spPr>
          <a:xfrm>
            <a:off x="838200" y="3894906"/>
            <a:ext cx="6343748" cy="242468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chemeClr val="accent6"/>
                </a:solidFill>
              </a:rPr>
              <a:t>Features</a:t>
            </a:r>
          </a:p>
        </p:txBody>
      </p:sp>
      <p:sp>
        <p:nvSpPr>
          <p:cNvPr id="26" name="Rectangle 25">
            <a:extLst>
              <a:ext uri="{FF2B5EF4-FFF2-40B4-BE49-F238E27FC236}">
                <a16:creationId xmlns:a16="http://schemas.microsoft.com/office/drawing/2014/main" id="{629ADAEC-6E52-4C5E-ABD8-F58F38572FFF}"/>
              </a:ext>
            </a:extLst>
          </p:cNvPr>
          <p:cNvSpPr/>
          <p:nvPr/>
        </p:nvSpPr>
        <p:spPr>
          <a:xfrm>
            <a:off x="7334354" y="3893923"/>
            <a:ext cx="1914239" cy="242468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chemeClr val="accent6"/>
                </a:solidFill>
              </a:rPr>
              <a:t>Target</a:t>
            </a:r>
          </a:p>
        </p:txBody>
      </p:sp>
      <p:graphicFrame>
        <p:nvGraphicFramePr>
          <p:cNvPr id="17" name="Table 6">
            <a:extLst>
              <a:ext uri="{FF2B5EF4-FFF2-40B4-BE49-F238E27FC236}">
                <a16:creationId xmlns:a16="http://schemas.microsoft.com/office/drawing/2014/main" id="{898FA763-7DA9-3846-8875-41B9903B67DB}"/>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sp>
        <p:nvSpPr>
          <p:cNvPr id="2" name="TextBox 1">
            <a:extLst>
              <a:ext uri="{FF2B5EF4-FFF2-40B4-BE49-F238E27FC236}">
                <a16:creationId xmlns:a16="http://schemas.microsoft.com/office/drawing/2014/main" id="{9585C27B-23A2-3C4F-A081-4054707B0673}"/>
              </a:ext>
            </a:extLst>
          </p:cNvPr>
          <p:cNvSpPr txBox="1"/>
          <p:nvPr/>
        </p:nvSpPr>
        <p:spPr>
          <a:xfrm>
            <a:off x="3460377" y="3244334"/>
            <a:ext cx="4748159" cy="369332"/>
          </a:xfrm>
          <a:prstGeom prst="rect">
            <a:avLst/>
          </a:prstGeom>
          <a:noFill/>
        </p:spPr>
        <p:txBody>
          <a:bodyPr wrap="none" rtlCol="0">
            <a:spAutoFit/>
          </a:bodyPr>
          <a:lstStyle/>
          <a:p>
            <a:r>
              <a:rPr lang="en-US" dirty="0"/>
              <a:t>Look for </a:t>
            </a:r>
            <a:r>
              <a:rPr lang="en-US" dirty="0">
                <a:solidFill>
                  <a:schemeClr val="accent6"/>
                </a:solidFill>
              </a:rPr>
              <a:t>patterns</a:t>
            </a:r>
            <a:r>
              <a:rPr lang="en-US" dirty="0"/>
              <a:t> that map features to the target</a:t>
            </a:r>
          </a:p>
        </p:txBody>
      </p:sp>
    </p:spTree>
    <p:extLst>
      <p:ext uri="{BB962C8B-B14F-4D97-AF65-F5344CB8AC3E}">
        <p14:creationId xmlns:p14="http://schemas.microsoft.com/office/powerpoint/2010/main" val="235190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39</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5021503" cy="701731"/>
          </a:xfrm>
          <a:solidFill>
            <a:schemeClr val="accent1"/>
          </a:solidFill>
        </p:spPr>
        <p:txBody>
          <a:bodyPr>
            <a:spAutoFit/>
          </a:bodyPr>
          <a:lstStyle/>
          <a:p>
            <a:r>
              <a:rPr lang="en-GB" dirty="0"/>
              <a:t>Model predictions</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6"/>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6CA028C-BD66-4235-B022-C5976ED485F0}"/>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graphicFrame>
        <p:nvGraphicFramePr>
          <p:cNvPr id="19" name="Table 6">
            <a:extLst>
              <a:ext uri="{FF2B5EF4-FFF2-40B4-BE49-F238E27FC236}">
                <a16:creationId xmlns:a16="http://schemas.microsoft.com/office/drawing/2014/main" id="{F750044A-9501-4D62-BD3E-9EC86FC1B2BB}"/>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8" name="Table 7">
            <a:extLst>
              <a:ext uri="{FF2B5EF4-FFF2-40B4-BE49-F238E27FC236}">
                <a16:creationId xmlns:a16="http://schemas.microsoft.com/office/drawing/2014/main" id="{810A20CA-A01F-40AF-8A02-5696900B1B9D}"/>
              </a:ext>
            </a:extLst>
          </p:cNvPr>
          <p:cNvGraphicFramePr>
            <a:graphicFrameLocks noGrp="1"/>
          </p:cNvGraphicFramePr>
          <p:nvPr/>
        </p:nvGraphicFramePr>
        <p:xfrm>
          <a:off x="838200" y="502602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56435853"/>
                    </a:ext>
                  </a:extLst>
                </a:gridCol>
                <a:gridCol w="1625600">
                  <a:extLst>
                    <a:ext uri="{9D8B030D-6E8A-4147-A177-3AD203B41FA5}">
                      <a16:colId xmlns:a16="http://schemas.microsoft.com/office/drawing/2014/main" val="2498398889"/>
                    </a:ext>
                  </a:extLst>
                </a:gridCol>
                <a:gridCol w="1625600">
                  <a:extLst>
                    <a:ext uri="{9D8B030D-6E8A-4147-A177-3AD203B41FA5}">
                      <a16:colId xmlns:a16="http://schemas.microsoft.com/office/drawing/2014/main" val="3384807480"/>
                    </a:ext>
                  </a:extLst>
                </a:gridCol>
                <a:gridCol w="1625600">
                  <a:extLst>
                    <a:ext uri="{9D8B030D-6E8A-4147-A177-3AD203B41FA5}">
                      <a16:colId xmlns:a16="http://schemas.microsoft.com/office/drawing/2014/main" val="2608938718"/>
                    </a:ext>
                  </a:extLst>
                </a:gridCol>
                <a:gridCol w="1625600">
                  <a:extLst>
                    <a:ext uri="{9D8B030D-6E8A-4147-A177-3AD203B41FA5}">
                      <a16:colId xmlns:a16="http://schemas.microsoft.com/office/drawing/2014/main" val="948627325"/>
                    </a:ext>
                  </a:extLst>
                </a:gridCol>
              </a:tblGrid>
              <a:tr h="370840">
                <a:tc>
                  <a:txBody>
                    <a:bodyPr/>
                    <a:lstStyle/>
                    <a:p>
                      <a:endParaRPr lang="en-GB" dirty="0"/>
                    </a:p>
                  </a:txBody>
                  <a:tcPr anchor="ctr">
                    <a:noFill/>
                  </a:tcPr>
                </a:tc>
                <a:tc>
                  <a:txBody>
                    <a:bodyPr/>
                    <a:lstStyle/>
                    <a:p>
                      <a:endParaRPr lang="en-GB" dirty="0"/>
                    </a:p>
                  </a:txBody>
                  <a:tcPr anchor="ctr">
                    <a:noFill/>
                  </a:tcPr>
                </a:tc>
                <a:tc>
                  <a:txBody>
                    <a:bodyPr/>
                    <a:lstStyle/>
                    <a:p>
                      <a:endParaRPr lang="en-GB" dirty="0"/>
                    </a:p>
                  </a:txBody>
                  <a:tcPr anchor="ctr">
                    <a:noFill/>
                  </a:tcPr>
                </a:tc>
                <a:tc>
                  <a:txBody>
                    <a:bodyPr/>
                    <a:lstStyle/>
                    <a:p>
                      <a:endParaRPr lang="en-GB" dirty="0"/>
                    </a:p>
                  </a:txBody>
                  <a:tcPr anchor="ctr">
                    <a:noFill/>
                  </a:tcPr>
                </a:tc>
                <a:tc>
                  <a:txBody>
                    <a:bodyPr/>
                    <a:lstStyle/>
                    <a:p>
                      <a:endParaRPr lang="en-GB" dirty="0"/>
                    </a:p>
                  </a:txBody>
                  <a:tcPr anchor="ctr">
                    <a:noFill/>
                  </a:tcPr>
                </a:tc>
                <a:extLst>
                  <a:ext uri="{0D108BD9-81ED-4DB2-BD59-A6C34878D82A}">
                    <a16:rowId xmlns:a16="http://schemas.microsoft.com/office/drawing/2014/main" val="170116905"/>
                  </a:ext>
                </a:extLst>
              </a:tr>
              <a:tr h="370840">
                <a:tc>
                  <a:txBody>
                    <a:bodyPr/>
                    <a:lstStyle/>
                    <a:p>
                      <a:endParaRPr lang="en-GB" dirty="0"/>
                    </a:p>
                  </a:txBody>
                  <a:tcPr>
                    <a:noFill/>
                  </a:tcPr>
                </a:tc>
                <a:tc>
                  <a:txBody>
                    <a:bodyPr/>
                    <a:lstStyle/>
                    <a:p>
                      <a:endParaRPr lang="en-GB" dirty="0"/>
                    </a:p>
                  </a:txBody>
                  <a:tcPr>
                    <a:noFill/>
                  </a:tcPr>
                </a:tc>
                <a:tc>
                  <a:txBody>
                    <a:bodyPr/>
                    <a:lstStyle/>
                    <a:p>
                      <a:endParaRPr lang="en-GB" dirty="0"/>
                    </a:p>
                  </a:txBody>
                  <a:tcPr>
                    <a:noFill/>
                  </a:tcPr>
                </a:tc>
                <a:tc>
                  <a:txBody>
                    <a:bodyPr/>
                    <a:lstStyle/>
                    <a:p>
                      <a:endParaRPr lang="en-GB" dirty="0"/>
                    </a:p>
                  </a:txBody>
                  <a:tcPr>
                    <a:noFill/>
                  </a:tcPr>
                </a:tc>
                <a:tc>
                  <a:txBody>
                    <a:bodyPr/>
                    <a:lstStyle/>
                    <a:p>
                      <a:pPr algn="ctr"/>
                      <a:endParaRPr lang="en-GB" dirty="0">
                        <a:solidFill>
                          <a:schemeClr val="bg1"/>
                        </a:solidFill>
                      </a:endParaRPr>
                    </a:p>
                  </a:txBody>
                  <a:tcPr>
                    <a:noFill/>
                  </a:tcPr>
                </a:tc>
                <a:extLst>
                  <a:ext uri="{0D108BD9-81ED-4DB2-BD59-A6C34878D82A}">
                    <a16:rowId xmlns:a16="http://schemas.microsoft.com/office/drawing/2014/main" val="425176649"/>
                  </a:ext>
                </a:extLst>
              </a:tr>
              <a:tr h="370840">
                <a:tc>
                  <a:txBody>
                    <a:bodyPr/>
                    <a:lstStyle/>
                    <a:p>
                      <a:r>
                        <a:rPr lang="en-GB" dirty="0"/>
                        <a:t>Erica </a:t>
                      </a:r>
                      <a:r>
                        <a:rPr lang="en-GB" dirty="0" err="1"/>
                        <a:t>Maes</a:t>
                      </a:r>
                      <a:endParaRPr lang="en-GB" dirty="0"/>
                    </a:p>
                  </a:txBody>
                  <a:tcPr/>
                </a:tc>
                <a:tc>
                  <a:txBody>
                    <a:bodyPr/>
                    <a:lstStyle/>
                    <a:p>
                      <a:r>
                        <a:rPr lang="en-GB" dirty="0"/>
                        <a:t>27</a:t>
                      </a:r>
                    </a:p>
                  </a:txBody>
                  <a:tcPr/>
                </a:tc>
                <a:tc>
                  <a:txBody>
                    <a:bodyPr/>
                    <a:lstStyle/>
                    <a:p>
                      <a:r>
                        <a:rPr lang="en-GB" dirty="0"/>
                        <a:t>Low</a:t>
                      </a:r>
                    </a:p>
                  </a:txBody>
                  <a:tcPr/>
                </a:tc>
                <a:tc>
                  <a:txBody>
                    <a:bodyPr/>
                    <a:lstStyle/>
                    <a:p>
                      <a:r>
                        <a:rPr lang="en-GB" dirty="0"/>
                        <a:t>Female</a:t>
                      </a:r>
                    </a:p>
                  </a:txBody>
                  <a:tcPr/>
                </a:tc>
                <a:tc>
                  <a:txBody>
                    <a:bodyPr/>
                    <a:lstStyle/>
                    <a:p>
                      <a:pPr algn="ctr"/>
                      <a:r>
                        <a:rPr lang="en-GB" dirty="0">
                          <a:solidFill>
                            <a:schemeClr val="bg1"/>
                          </a:solidFill>
                        </a:rPr>
                        <a:t>???</a:t>
                      </a:r>
                    </a:p>
                  </a:txBody>
                  <a:tcPr>
                    <a:solidFill>
                      <a:schemeClr val="accent6"/>
                    </a:solidFill>
                  </a:tcPr>
                </a:tc>
                <a:extLst>
                  <a:ext uri="{0D108BD9-81ED-4DB2-BD59-A6C34878D82A}">
                    <a16:rowId xmlns:a16="http://schemas.microsoft.com/office/drawing/2014/main" val="924730248"/>
                  </a:ext>
                </a:extLst>
              </a:tr>
            </a:tbl>
          </a:graphicData>
        </a:graphic>
      </p:graphicFrame>
      <p:graphicFrame>
        <p:nvGraphicFramePr>
          <p:cNvPr id="21" name="Table 2">
            <a:extLst>
              <a:ext uri="{FF2B5EF4-FFF2-40B4-BE49-F238E27FC236}">
                <a16:creationId xmlns:a16="http://schemas.microsoft.com/office/drawing/2014/main" id="{F02F2C41-AED5-4C15-AD35-EDD92597D566}"/>
              </a:ext>
            </a:extLst>
          </p:cNvPr>
          <p:cNvGraphicFramePr>
            <a:graphicFrameLocks noGrp="1"/>
          </p:cNvGraphicFramePr>
          <p:nvPr/>
        </p:nvGraphicFramePr>
        <p:xfrm>
          <a:off x="838200" y="3239231"/>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69406156"/>
                    </a:ext>
                  </a:extLst>
                </a:gridCol>
                <a:gridCol w="1625600">
                  <a:extLst>
                    <a:ext uri="{9D8B030D-6E8A-4147-A177-3AD203B41FA5}">
                      <a16:colId xmlns:a16="http://schemas.microsoft.com/office/drawing/2014/main" val="901587417"/>
                    </a:ext>
                  </a:extLst>
                </a:gridCol>
                <a:gridCol w="1625600">
                  <a:extLst>
                    <a:ext uri="{9D8B030D-6E8A-4147-A177-3AD203B41FA5}">
                      <a16:colId xmlns:a16="http://schemas.microsoft.com/office/drawing/2014/main" val="2939677320"/>
                    </a:ext>
                  </a:extLst>
                </a:gridCol>
                <a:gridCol w="1625600">
                  <a:extLst>
                    <a:ext uri="{9D8B030D-6E8A-4147-A177-3AD203B41FA5}">
                      <a16:colId xmlns:a16="http://schemas.microsoft.com/office/drawing/2014/main" val="4076128841"/>
                    </a:ext>
                  </a:extLst>
                </a:gridCol>
                <a:gridCol w="1625600">
                  <a:extLst>
                    <a:ext uri="{9D8B030D-6E8A-4147-A177-3AD203B41FA5}">
                      <a16:colId xmlns:a16="http://schemas.microsoft.com/office/drawing/2014/main" val="4212828856"/>
                    </a:ext>
                  </a:extLst>
                </a:gridCol>
              </a:tblGrid>
              <a:tr h="370840">
                <a:tc>
                  <a:txBody>
                    <a:bodyPr/>
                    <a:lstStyle/>
                    <a:p>
                      <a:r>
                        <a:rPr lang="en-GB" dirty="0"/>
                        <a:t>Customer Name</a:t>
                      </a:r>
                    </a:p>
                  </a:txBody>
                  <a:tcPr anchor="ctr"/>
                </a:tc>
                <a:tc>
                  <a:txBody>
                    <a:bodyPr/>
                    <a:lstStyle/>
                    <a:p>
                      <a:r>
                        <a:rPr lang="en-GB" dirty="0"/>
                        <a:t>Age</a:t>
                      </a:r>
                    </a:p>
                  </a:txBody>
                  <a:tcPr anchor="ctr"/>
                </a:tc>
                <a:tc>
                  <a:txBody>
                    <a:bodyPr/>
                    <a:lstStyle/>
                    <a:p>
                      <a:r>
                        <a:rPr lang="en-GB" dirty="0"/>
                        <a:t>Education</a:t>
                      </a:r>
                    </a:p>
                  </a:txBody>
                  <a:tcPr anchor="ctr"/>
                </a:tc>
                <a:tc>
                  <a:txBody>
                    <a:bodyPr/>
                    <a:lstStyle/>
                    <a:p>
                      <a:r>
                        <a:rPr lang="en-GB" dirty="0"/>
                        <a:t>Gender</a:t>
                      </a:r>
                    </a:p>
                  </a:txBody>
                  <a:tcPr anchor="ctr"/>
                </a:tc>
                <a:tc>
                  <a:txBody>
                    <a:bodyPr/>
                    <a:lstStyle/>
                    <a:p>
                      <a:r>
                        <a:rPr lang="en-GB" dirty="0"/>
                        <a:t>Default</a:t>
                      </a:r>
                    </a:p>
                  </a:txBody>
                  <a:tcPr anchor="ctr"/>
                </a:tc>
                <a:extLst>
                  <a:ext uri="{0D108BD9-81ED-4DB2-BD59-A6C34878D82A}">
                    <a16:rowId xmlns:a16="http://schemas.microsoft.com/office/drawing/2014/main" val="2369433209"/>
                  </a:ext>
                </a:extLst>
              </a:tr>
              <a:tr h="370840">
                <a:tc>
                  <a:txBody>
                    <a:bodyPr/>
                    <a:lstStyle/>
                    <a:p>
                      <a:r>
                        <a:rPr lang="en-GB" dirty="0"/>
                        <a:t>Joris </a:t>
                      </a:r>
                      <a:r>
                        <a:rPr lang="en-GB" dirty="0" err="1"/>
                        <a:t>Maes</a:t>
                      </a:r>
                      <a:endParaRPr lang="en-GB" dirty="0"/>
                    </a:p>
                  </a:txBody>
                  <a:tcPr/>
                </a:tc>
                <a:tc>
                  <a:txBody>
                    <a:bodyPr/>
                    <a:lstStyle/>
                    <a:p>
                      <a:r>
                        <a:rPr lang="en-GB" dirty="0"/>
                        <a:t>62</a:t>
                      </a:r>
                    </a:p>
                  </a:txBody>
                  <a:tcPr/>
                </a:tc>
                <a:tc>
                  <a:txBody>
                    <a:bodyPr/>
                    <a:lstStyle/>
                    <a:p>
                      <a:r>
                        <a:rPr lang="en-GB" dirty="0"/>
                        <a:t>Low</a:t>
                      </a:r>
                    </a:p>
                  </a:txBody>
                  <a:tcPr/>
                </a:tc>
                <a:tc>
                  <a:txBody>
                    <a:bodyPr/>
                    <a:lstStyle/>
                    <a:p>
                      <a:r>
                        <a:rPr lang="en-GB" dirty="0"/>
                        <a:t>Male</a:t>
                      </a:r>
                    </a:p>
                  </a:txBody>
                  <a:tcPr/>
                </a:tc>
                <a:tc>
                  <a:txBody>
                    <a:bodyPr/>
                    <a:lstStyle/>
                    <a:p>
                      <a:pPr algn="ctr"/>
                      <a:r>
                        <a:rPr lang="en-GB" dirty="0">
                          <a:solidFill>
                            <a:schemeClr val="bg1"/>
                          </a:solidFill>
                        </a:rPr>
                        <a:t>Yes</a:t>
                      </a:r>
                    </a:p>
                  </a:txBody>
                  <a:tcPr>
                    <a:solidFill>
                      <a:schemeClr val="accent1"/>
                    </a:solidFill>
                  </a:tcPr>
                </a:tc>
                <a:extLst>
                  <a:ext uri="{0D108BD9-81ED-4DB2-BD59-A6C34878D82A}">
                    <a16:rowId xmlns:a16="http://schemas.microsoft.com/office/drawing/2014/main" val="1954208460"/>
                  </a:ext>
                </a:extLst>
              </a:tr>
              <a:tr h="370840">
                <a:tc>
                  <a:txBody>
                    <a:bodyPr/>
                    <a:lstStyle/>
                    <a:p>
                      <a:r>
                        <a:rPr lang="en-GB" dirty="0"/>
                        <a:t>Pieter </a:t>
                      </a:r>
                      <a:r>
                        <a:rPr lang="en-GB" dirty="0" err="1"/>
                        <a:t>Claes</a:t>
                      </a:r>
                      <a:endParaRPr lang="en-GB" dirty="0"/>
                    </a:p>
                  </a:txBody>
                  <a:tcPr/>
                </a:tc>
                <a:tc>
                  <a:txBody>
                    <a:bodyPr/>
                    <a:lstStyle/>
                    <a:p>
                      <a:r>
                        <a:rPr lang="en-GB" dirty="0"/>
                        <a:t>32</a:t>
                      </a:r>
                    </a:p>
                  </a:txBody>
                  <a:tcPr/>
                </a:tc>
                <a:tc>
                  <a:txBody>
                    <a:bodyPr/>
                    <a:lstStyle/>
                    <a:p>
                      <a:r>
                        <a:rPr lang="en-GB" dirty="0"/>
                        <a:t>High</a:t>
                      </a:r>
                    </a:p>
                  </a:txBody>
                  <a:tcPr/>
                </a:tc>
                <a:tc>
                  <a:txBody>
                    <a:bodyPr/>
                    <a:lstStyle/>
                    <a:p>
                      <a:r>
                        <a:rPr lang="en-GB" dirty="0"/>
                        <a:t>Male</a:t>
                      </a:r>
                    </a:p>
                  </a:txBody>
                  <a:tcPr/>
                </a:tc>
                <a:tc>
                  <a:txBody>
                    <a:bodyPr/>
                    <a:lstStyle/>
                    <a:p>
                      <a:pPr algn="ctr"/>
                      <a:r>
                        <a:rPr lang="en-GB" dirty="0">
                          <a:solidFill>
                            <a:schemeClr val="bg1"/>
                          </a:solidFill>
                        </a:rPr>
                        <a:t>No</a:t>
                      </a:r>
                    </a:p>
                  </a:txBody>
                  <a:tcPr>
                    <a:solidFill>
                      <a:schemeClr val="accent1"/>
                    </a:solidFill>
                  </a:tcPr>
                </a:tc>
                <a:extLst>
                  <a:ext uri="{0D108BD9-81ED-4DB2-BD59-A6C34878D82A}">
                    <a16:rowId xmlns:a16="http://schemas.microsoft.com/office/drawing/2014/main" val="1639946155"/>
                  </a:ext>
                </a:extLst>
              </a:tr>
              <a:tr h="370840">
                <a:tc>
                  <a:txBody>
                    <a:bodyPr/>
                    <a:lstStyle/>
                    <a:p>
                      <a:r>
                        <a:rPr lang="en-GB" dirty="0"/>
                        <a:t>Nina Peters</a:t>
                      </a:r>
                    </a:p>
                  </a:txBody>
                  <a:tcPr/>
                </a:tc>
                <a:tc>
                  <a:txBody>
                    <a:bodyPr/>
                    <a:lstStyle/>
                    <a:p>
                      <a:r>
                        <a:rPr lang="en-GB" dirty="0"/>
                        <a:t>25</a:t>
                      </a:r>
                    </a:p>
                  </a:txBody>
                  <a:tcPr/>
                </a:tc>
                <a:tc>
                  <a:txBody>
                    <a:bodyPr/>
                    <a:lstStyle/>
                    <a:p>
                      <a:r>
                        <a:rPr lang="en-GB" dirty="0"/>
                        <a:t>Low</a:t>
                      </a:r>
                    </a:p>
                  </a:txBody>
                  <a:tcPr/>
                </a:tc>
                <a:tc>
                  <a:txBody>
                    <a:bodyPr/>
                    <a:lstStyle/>
                    <a:p>
                      <a:r>
                        <a:rPr lang="en-GB" dirty="0"/>
                        <a:t>Female</a:t>
                      </a:r>
                    </a:p>
                  </a:txBody>
                  <a:tcPr/>
                </a:tc>
                <a:tc>
                  <a:txBody>
                    <a:bodyPr/>
                    <a:lstStyle/>
                    <a:p>
                      <a:pPr algn="ctr"/>
                      <a:r>
                        <a:rPr lang="en-GB" dirty="0">
                          <a:solidFill>
                            <a:schemeClr val="bg1"/>
                          </a:solidFill>
                        </a:rPr>
                        <a:t>No</a:t>
                      </a:r>
                    </a:p>
                  </a:txBody>
                  <a:tcPr anchor="ctr">
                    <a:solidFill>
                      <a:schemeClr val="accent1"/>
                    </a:solidFill>
                  </a:tcPr>
                </a:tc>
                <a:extLst>
                  <a:ext uri="{0D108BD9-81ED-4DB2-BD59-A6C34878D82A}">
                    <a16:rowId xmlns:a16="http://schemas.microsoft.com/office/drawing/2014/main" val="1519099623"/>
                  </a:ext>
                </a:extLst>
              </a:tr>
            </a:tbl>
          </a:graphicData>
        </a:graphic>
      </p:graphicFrame>
    </p:spTree>
    <p:extLst>
      <p:ext uri="{BB962C8B-B14F-4D97-AF65-F5344CB8AC3E}">
        <p14:creationId xmlns:p14="http://schemas.microsoft.com/office/powerpoint/2010/main" val="1547448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chemeClr val="accent6"/>
                </a:solidFill>
                <a:latin typeface="+mj-lt"/>
                <a:ea typeface="+mj-ea"/>
                <a:cs typeface="+mj-cs"/>
              </a:rPr>
              <a:t>1</a:t>
            </a:r>
            <a:r>
              <a:rPr lang="en-US" sz="6000" kern="1200" dirty="0">
                <a:solidFill>
                  <a:srgbClr val="FFFFFF"/>
                </a:solidFill>
                <a:latin typeface="+mj-lt"/>
                <a:ea typeface="+mj-ea"/>
                <a:cs typeface="+mj-cs"/>
              </a:rPr>
              <a:t> </a:t>
            </a:r>
            <a:r>
              <a:rPr lang="en-GB" dirty="0">
                <a:solidFill>
                  <a:schemeClr val="bg1"/>
                </a:solidFill>
              </a:rPr>
              <a:t>Typical AI team</a:t>
            </a:r>
            <a:endParaRPr lang="en-US" sz="6000" kern="1200" dirty="0">
              <a:solidFill>
                <a:schemeClr val="bg1"/>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4</a:t>
            </a:fld>
            <a:endParaRPr lang="en-GB" dirty="0"/>
          </a:p>
        </p:txBody>
      </p:sp>
    </p:spTree>
    <p:extLst>
      <p:ext uri="{BB962C8B-B14F-4D97-AF65-F5344CB8AC3E}">
        <p14:creationId xmlns:p14="http://schemas.microsoft.com/office/powerpoint/2010/main" val="896324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40</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5440913" cy="701731"/>
          </a:xfrm>
          <a:solidFill>
            <a:schemeClr val="accent1"/>
          </a:solidFill>
        </p:spPr>
        <p:txBody>
          <a:bodyPr>
            <a:spAutoFit/>
          </a:bodyPr>
          <a:lstStyle/>
          <a:p>
            <a:r>
              <a:rPr lang="en-GB" dirty="0"/>
              <a:t>Model candidate #1</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6"/>
                </a:solidFill>
              </a:rPr>
              <a:t>Model</a:t>
            </a:r>
          </a:p>
        </p:txBody>
      </p:sp>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1420013D-F900-476A-B475-168E57AE4B20}"/>
              </a:ext>
            </a:extLst>
          </p:cNvPr>
          <p:cNvGraphicFramePr>
            <a:graphicFrameLocks noGrp="1"/>
          </p:cNvGraphicFramePr>
          <p:nvPr>
            <p:extLst>
              <p:ext uri="{D42A27DB-BD31-4B8C-83A1-F6EECF244321}">
                <p14:modId xmlns:p14="http://schemas.microsoft.com/office/powerpoint/2010/main" val="3957019335"/>
              </p:ext>
            </p:extLst>
          </p:nvPr>
        </p:nvGraphicFramePr>
        <p:xfrm>
          <a:off x="838200" y="3239231"/>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69406156"/>
                    </a:ext>
                  </a:extLst>
                </a:gridCol>
                <a:gridCol w="1625600">
                  <a:extLst>
                    <a:ext uri="{9D8B030D-6E8A-4147-A177-3AD203B41FA5}">
                      <a16:colId xmlns:a16="http://schemas.microsoft.com/office/drawing/2014/main" val="901587417"/>
                    </a:ext>
                  </a:extLst>
                </a:gridCol>
                <a:gridCol w="1625600">
                  <a:extLst>
                    <a:ext uri="{9D8B030D-6E8A-4147-A177-3AD203B41FA5}">
                      <a16:colId xmlns:a16="http://schemas.microsoft.com/office/drawing/2014/main" val="2939677320"/>
                    </a:ext>
                  </a:extLst>
                </a:gridCol>
                <a:gridCol w="1625600">
                  <a:extLst>
                    <a:ext uri="{9D8B030D-6E8A-4147-A177-3AD203B41FA5}">
                      <a16:colId xmlns:a16="http://schemas.microsoft.com/office/drawing/2014/main" val="4076128841"/>
                    </a:ext>
                  </a:extLst>
                </a:gridCol>
                <a:gridCol w="1625600">
                  <a:extLst>
                    <a:ext uri="{9D8B030D-6E8A-4147-A177-3AD203B41FA5}">
                      <a16:colId xmlns:a16="http://schemas.microsoft.com/office/drawing/2014/main" val="4212828856"/>
                    </a:ext>
                  </a:extLst>
                </a:gridCol>
              </a:tblGrid>
              <a:tr h="370840">
                <a:tc>
                  <a:txBody>
                    <a:bodyPr/>
                    <a:lstStyle/>
                    <a:p>
                      <a:r>
                        <a:rPr lang="en-GB" dirty="0"/>
                        <a:t>Customer Name</a:t>
                      </a:r>
                    </a:p>
                  </a:txBody>
                  <a:tcPr anchor="ctr"/>
                </a:tc>
                <a:tc>
                  <a:txBody>
                    <a:bodyPr/>
                    <a:lstStyle/>
                    <a:p>
                      <a:r>
                        <a:rPr lang="en-GB" dirty="0"/>
                        <a:t>Age</a:t>
                      </a:r>
                    </a:p>
                  </a:txBody>
                  <a:tcPr anchor="ctr"/>
                </a:tc>
                <a:tc>
                  <a:txBody>
                    <a:bodyPr/>
                    <a:lstStyle/>
                    <a:p>
                      <a:r>
                        <a:rPr lang="en-GB" dirty="0"/>
                        <a:t>Education</a:t>
                      </a:r>
                    </a:p>
                  </a:txBody>
                  <a:tcPr anchor="ctr"/>
                </a:tc>
                <a:tc>
                  <a:txBody>
                    <a:bodyPr/>
                    <a:lstStyle/>
                    <a:p>
                      <a:r>
                        <a:rPr lang="en-GB" dirty="0"/>
                        <a:t>Gender</a:t>
                      </a:r>
                    </a:p>
                  </a:txBody>
                  <a:tcPr anchor="ctr"/>
                </a:tc>
                <a:tc>
                  <a:txBody>
                    <a:bodyPr/>
                    <a:lstStyle/>
                    <a:p>
                      <a:r>
                        <a:rPr lang="en-GB" dirty="0"/>
                        <a:t>Default</a:t>
                      </a:r>
                    </a:p>
                  </a:txBody>
                  <a:tcPr anchor="ctr"/>
                </a:tc>
                <a:extLst>
                  <a:ext uri="{0D108BD9-81ED-4DB2-BD59-A6C34878D82A}">
                    <a16:rowId xmlns:a16="http://schemas.microsoft.com/office/drawing/2014/main" val="2369433209"/>
                  </a:ext>
                </a:extLst>
              </a:tr>
              <a:tr h="370840">
                <a:tc>
                  <a:txBody>
                    <a:bodyPr/>
                    <a:lstStyle/>
                    <a:p>
                      <a:r>
                        <a:rPr lang="en-GB" dirty="0"/>
                        <a:t>Joris </a:t>
                      </a:r>
                      <a:r>
                        <a:rPr lang="en-GB" dirty="0" err="1"/>
                        <a:t>Maes</a:t>
                      </a:r>
                      <a:endParaRPr lang="en-GB" dirty="0"/>
                    </a:p>
                  </a:txBody>
                  <a:tcPr/>
                </a:tc>
                <a:tc>
                  <a:txBody>
                    <a:bodyPr/>
                    <a:lstStyle/>
                    <a:p>
                      <a:r>
                        <a:rPr lang="en-GB" dirty="0"/>
                        <a:t>62</a:t>
                      </a:r>
                    </a:p>
                  </a:txBody>
                  <a:tcPr/>
                </a:tc>
                <a:tc>
                  <a:txBody>
                    <a:bodyPr/>
                    <a:lstStyle/>
                    <a:p>
                      <a:r>
                        <a:rPr lang="en-GB" dirty="0"/>
                        <a:t>Low</a:t>
                      </a:r>
                    </a:p>
                  </a:txBody>
                  <a:tcPr/>
                </a:tc>
                <a:tc>
                  <a:txBody>
                    <a:bodyPr/>
                    <a:lstStyle/>
                    <a:p>
                      <a:r>
                        <a:rPr lang="en-GB" dirty="0"/>
                        <a:t>Male</a:t>
                      </a:r>
                    </a:p>
                  </a:txBody>
                  <a:tcPr/>
                </a:tc>
                <a:tc>
                  <a:txBody>
                    <a:bodyPr/>
                    <a:lstStyle/>
                    <a:p>
                      <a:pPr algn="ctr"/>
                      <a:r>
                        <a:rPr lang="en-GB" dirty="0">
                          <a:solidFill>
                            <a:schemeClr val="bg1"/>
                          </a:solidFill>
                        </a:rPr>
                        <a:t>Yes</a:t>
                      </a:r>
                    </a:p>
                  </a:txBody>
                  <a:tcPr>
                    <a:solidFill>
                      <a:schemeClr val="accent1"/>
                    </a:solidFill>
                  </a:tcPr>
                </a:tc>
                <a:extLst>
                  <a:ext uri="{0D108BD9-81ED-4DB2-BD59-A6C34878D82A}">
                    <a16:rowId xmlns:a16="http://schemas.microsoft.com/office/drawing/2014/main" val="1954208460"/>
                  </a:ext>
                </a:extLst>
              </a:tr>
              <a:tr h="370840">
                <a:tc>
                  <a:txBody>
                    <a:bodyPr/>
                    <a:lstStyle/>
                    <a:p>
                      <a:r>
                        <a:rPr lang="en-GB" dirty="0"/>
                        <a:t>Pieter </a:t>
                      </a:r>
                      <a:r>
                        <a:rPr lang="en-GB" dirty="0" err="1"/>
                        <a:t>Claes</a:t>
                      </a:r>
                      <a:endParaRPr lang="en-GB" dirty="0"/>
                    </a:p>
                  </a:txBody>
                  <a:tcPr/>
                </a:tc>
                <a:tc>
                  <a:txBody>
                    <a:bodyPr/>
                    <a:lstStyle/>
                    <a:p>
                      <a:r>
                        <a:rPr lang="en-GB" dirty="0"/>
                        <a:t>32</a:t>
                      </a:r>
                    </a:p>
                  </a:txBody>
                  <a:tcPr/>
                </a:tc>
                <a:tc>
                  <a:txBody>
                    <a:bodyPr/>
                    <a:lstStyle/>
                    <a:p>
                      <a:r>
                        <a:rPr lang="en-GB" dirty="0"/>
                        <a:t>High</a:t>
                      </a:r>
                    </a:p>
                  </a:txBody>
                  <a:tcPr/>
                </a:tc>
                <a:tc>
                  <a:txBody>
                    <a:bodyPr/>
                    <a:lstStyle/>
                    <a:p>
                      <a:r>
                        <a:rPr lang="en-GB" dirty="0"/>
                        <a:t>Male</a:t>
                      </a:r>
                    </a:p>
                  </a:txBody>
                  <a:tcPr/>
                </a:tc>
                <a:tc>
                  <a:txBody>
                    <a:bodyPr/>
                    <a:lstStyle/>
                    <a:p>
                      <a:pPr algn="ctr"/>
                      <a:r>
                        <a:rPr lang="en-GB" dirty="0">
                          <a:solidFill>
                            <a:schemeClr val="bg1"/>
                          </a:solidFill>
                        </a:rPr>
                        <a:t>No</a:t>
                      </a:r>
                    </a:p>
                  </a:txBody>
                  <a:tcPr>
                    <a:solidFill>
                      <a:schemeClr val="accent1"/>
                    </a:solidFill>
                  </a:tcPr>
                </a:tc>
                <a:extLst>
                  <a:ext uri="{0D108BD9-81ED-4DB2-BD59-A6C34878D82A}">
                    <a16:rowId xmlns:a16="http://schemas.microsoft.com/office/drawing/2014/main" val="1639946155"/>
                  </a:ext>
                </a:extLst>
              </a:tr>
              <a:tr h="370840">
                <a:tc>
                  <a:txBody>
                    <a:bodyPr/>
                    <a:lstStyle/>
                    <a:p>
                      <a:r>
                        <a:rPr lang="en-GB" dirty="0"/>
                        <a:t>Nina Peters</a:t>
                      </a:r>
                    </a:p>
                  </a:txBody>
                  <a:tcPr/>
                </a:tc>
                <a:tc>
                  <a:txBody>
                    <a:bodyPr/>
                    <a:lstStyle/>
                    <a:p>
                      <a:r>
                        <a:rPr lang="en-GB" dirty="0"/>
                        <a:t>25</a:t>
                      </a:r>
                    </a:p>
                  </a:txBody>
                  <a:tcPr/>
                </a:tc>
                <a:tc>
                  <a:txBody>
                    <a:bodyPr/>
                    <a:lstStyle/>
                    <a:p>
                      <a:r>
                        <a:rPr lang="en-GB" dirty="0"/>
                        <a:t>Low</a:t>
                      </a:r>
                    </a:p>
                  </a:txBody>
                  <a:tcPr/>
                </a:tc>
                <a:tc>
                  <a:txBody>
                    <a:bodyPr/>
                    <a:lstStyle/>
                    <a:p>
                      <a:r>
                        <a:rPr lang="en-GB" dirty="0"/>
                        <a:t>Female</a:t>
                      </a:r>
                    </a:p>
                  </a:txBody>
                  <a:tcPr/>
                </a:tc>
                <a:tc>
                  <a:txBody>
                    <a:bodyPr/>
                    <a:lstStyle/>
                    <a:p>
                      <a:pPr algn="ctr"/>
                      <a:r>
                        <a:rPr lang="en-GB" dirty="0">
                          <a:solidFill>
                            <a:schemeClr val="bg1"/>
                          </a:solidFill>
                        </a:rPr>
                        <a:t>No</a:t>
                      </a:r>
                    </a:p>
                  </a:txBody>
                  <a:tcPr anchor="ctr">
                    <a:solidFill>
                      <a:schemeClr val="accent1"/>
                    </a:solidFill>
                  </a:tcPr>
                </a:tc>
                <a:extLst>
                  <a:ext uri="{0D108BD9-81ED-4DB2-BD59-A6C34878D82A}">
                    <a16:rowId xmlns:a16="http://schemas.microsoft.com/office/drawing/2014/main" val="1519099623"/>
                  </a:ext>
                </a:extLst>
              </a:tr>
            </a:tbl>
          </a:graphicData>
        </a:graphic>
      </p:graphicFrame>
      <p:sp>
        <p:nvSpPr>
          <p:cNvPr id="17" name="TextBox 16">
            <a:extLst>
              <a:ext uri="{FF2B5EF4-FFF2-40B4-BE49-F238E27FC236}">
                <a16:creationId xmlns:a16="http://schemas.microsoft.com/office/drawing/2014/main" id="{F6CA028C-BD66-4235-B022-C5976ED485F0}"/>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graphicFrame>
        <p:nvGraphicFramePr>
          <p:cNvPr id="19" name="Table 6">
            <a:extLst>
              <a:ext uri="{FF2B5EF4-FFF2-40B4-BE49-F238E27FC236}">
                <a16:creationId xmlns:a16="http://schemas.microsoft.com/office/drawing/2014/main" id="{F750044A-9501-4D62-BD3E-9EC86FC1B2BB}"/>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8" name="Table 7">
            <a:extLst>
              <a:ext uri="{FF2B5EF4-FFF2-40B4-BE49-F238E27FC236}">
                <a16:creationId xmlns:a16="http://schemas.microsoft.com/office/drawing/2014/main" id="{810A20CA-A01F-40AF-8A02-5696900B1B9D}"/>
              </a:ext>
            </a:extLst>
          </p:cNvPr>
          <p:cNvGraphicFramePr>
            <a:graphicFrameLocks noGrp="1"/>
          </p:cNvGraphicFramePr>
          <p:nvPr>
            <p:extLst>
              <p:ext uri="{D42A27DB-BD31-4B8C-83A1-F6EECF244321}">
                <p14:modId xmlns:p14="http://schemas.microsoft.com/office/powerpoint/2010/main" val="54273621"/>
              </p:ext>
            </p:extLst>
          </p:nvPr>
        </p:nvGraphicFramePr>
        <p:xfrm>
          <a:off x="838200" y="502602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56435853"/>
                    </a:ext>
                  </a:extLst>
                </a:gridCol>
                <a:gridCol w="1625600">
                  <a:extLst>
                    <a:ext uri="{9D8B030D-6E8A-4147-A177-3AD203B41FA5}">
                      <a16:colId xmlns:a16="http://schemas.microsoft.com/office/drawing/2014/main" val="2498398889"/>
                    </a:ext>
                  </a:extLst>
                </a:gridCol>
                <a:gridCol w="1625600">
                  <a:extLst>
                    <a:ext uri="{9D8B030D-6E8A-4147-A177-3AD203B41FA5}">
                      <a16:colId xmlns:a16="http://schemas.microsoft.com/office/drawing/2014/main" val="3384807480"/>
                    </a:ext>
                  </a:extLst>
                </a:gridCol>
                <a:gridCol w="1625600">
                  <a:extLst>
                    <a:ext uri="{9D8B030D-6E8A-4147-A177-3AD203B41FA5}">
                      <a16:colId xmlns:a16="http://schemas.microsoft.com/office/drawing/2014/main" val="2608938718"/>
                    </a:ext>
                  </a:extLst>
                </a:gridCol>
                <a:gridCol w="1625600">
                  <a:extLst>
                    <a:ext uri="{9D8B030D-6E8A-4147-A177-3AD203B41FA5}">
                      <a16:colId xmlns:a16="http://schemas.microsoft.com/office/drawing/2014/main" val="948627325"/>
                    </a:ext>
                  </a:extLst>
                </a:gridCol>
              </a:tblGrid>
              <a:tr h="370840">
                <a:tc>
                  <a:txBody>
                    <a:bodyPr/>
                    <a:lstStyle/>
                    <a:p>
                      <a:endParaRPr lang="en-GB" dirty="0"/>
                    </a:p>
                  </a:txBody>
                  <a:tcPr anchor="ctr">
                    <a:noFill/>
                  </a:tcPr>
                </a:tc>
                <a:tc>
                  <a:txBody>
                    <a:bodyPr/>
                    <a:lstStyle/>
                    <a:p>
                      <a:endParaRPr lang="en-GB" dirty="0"/>
                    </a:p>
                  </a:txBody>
                  <a:tcPr anchor="ctr">
                    <a:noFill/>
                  </a:tcPr>
                </a:tc>
                <a:tc>
                  <a:txBody>
                    <a:bodyPr/>
                    <a:lstStyle/>
                    <a:p>
                      <a:endParaRPr lang="en-GB" dirty="0"/>
                    </a:p>
                  </a:txBody>
                  <a:tcPr anchor="ctr">
                    <a:noFill/>
                  </a:tcPr>
                </a:tc>
                <a:tc>
                  <a:txBody>
                    <a:bodyPr/>
                    <a:lstStyle/>
                    <a:p>
                      <a:endParaRPr lang="en-GB" dirty="0"/>
                    </a:p>
                  </a:txBody>
                  <a:tcPr anchor="ctr">
                    <a:noFill/>
                  </a:tcPr>
                </a:tc>
                <a:tc>
                  <a:txBody>
                    <a:bodyPr/>
                    <a:lstStyle/>
                    <a:p>
                      <a:endParaRPr lang="en-GB" dirty="0"/>
                    </a:p>
                  </a:txBody>
                  <a:tcPr anchor="ctr">
                    <a:noFill/>
                  </a:tcPr>
                </a:tc>
                <a:extLst>
                  <a:ext uri="{0D108BD9-81ED-4DB2-BD59-A6C34878D82A}">
                    <a16:rowId xmlns:a16="http://schemas.microsoft.com/office/drawing/2014/main" val="170116905"/>
                  </a:ext>
                </a:extLst>
              </a:tr>
              <a:tr h="370840">
                <a:tc>
                  <a:txBody>
                    <a:bodyPr/>
                    <a:lstStyle/>
                    <a:p>
                      <a:endParaRPr lang="en-GB" dirty="0"/>
                    </a:p>
                  </a:txBody>
                  <a:tcPr>
                    <a:noFill/>
                  </a:tcPr>
                </a:tc>
                <a:tc>
                  <a:txBody>
                    <a:bodyPr/>
                    <a:lstStyle/>
                    <a:p>
                      <a:endParaRPr lang="en-GB" dirty="0"/>
                    </a:p>
                  </a:txBody>
                  <a:tcPr>
                    <a:noFill/>
                  </a:tcPr>
                </a:tc>
                <a:tc>
                  <a:txBody>
                    <a:bodyPr/>
                    <a:lstStyle/>
                    <a:p>
                      <a:endParaRPr lang="en-GB" dirty="0"/>
                    </a:p>
                  </a:txBody>
                  <a:tcPr>
                    <a:noFill/>
                  </a:tcPr>
                </a:tc>
                <a:tc>
                  <a:txBody>
                    <a:bodyPr/>
                    <a:lstStyle/>
                    <a:p>
                      <a:endParaRPr lang="en-GB" dirty="0"/>
                    </a:p>
                  </a:txBody>
                  <a:tcPr>
                    <a:noFill/>
                  </a:tcPr>
                </a:tc>
                <a:tc>
                  <a:txBody>
                    <a:bodyPr/>
                    <a:lstStyle/>
                    <a:p>
                      <a:pPr algn="ctr"/>
                      <a:endParaRPr lang="en-GB" dirty="0">
                        <a:solidFill>
                          <a:schemeClr val="bg1"/>
                        </a:solidFill>
                      </a:endParaRPr>
                    </a:p>
                  </a:txBody>
                  <a:tcPr>
                    <a:noFill/>
                  </a:tcPr>
                </a:tc>
                <a:extLst>
                  <a:ext uri="{0D108BD9-81ED-4DB2-BD59-A6C34878D82A}">
                    <a16:rowId xmlns:a16="http://schemas.microsoft.com/office/drawing/2014/main" val="425176649"/>
                  </a:ext>
                </a:extLst>
              </a:tr>
              <a:tr h="370840">
                <a:tc>
                  <a:txBody>
                    <a:bodyPr/>
                    <a:lstStyle/>
                    <a:p>
                      <a:r>
                        <a:rPr lang="en-GB" dirty="0"/>
                        <a:t>Erica </a:t>
                      </a:r>
                      <a:r>
                        <a:rPr lang="en-GB" dirty="0" err="1"/>
                        <a:t>Maes</a:t>
                      </a:r>
                      <a:endParaRPr lang="en-GB" dirty="0"/>
                    </a:p>
                  </a:txBody>
                  <a:tcPr/>
                </a:tc>
                <a:tc>
                  <a:txBody>
                    <a:bodyPr/>
                    <a:lstStyle/>
                    <a:p>
                      <a:r>
                        <a:rPr lang="en-GB" dirty="0"/>
                        <a:t>27</a:t>
                      </a:r>
                    </a:p>
                  </a:txBody>
                  <a:tcPr/>
                </a:tc>
                <a:tc>
                  <a:txBody>
                    <a:bodyPr/>
                    <a:lstStyle/>
                    <a:p>
                      <a:r>
                        <a:rPr lang="en-GB" dirty="0"/>
                        <a:t>Low</a:t>
                      </a:r>
                    </a:p>
                  </a:txBody>
                  <a:tcPr/>
                </a:tc>
                <a:tc>
                  <a:txBody>
                    <a:bodyPr/>
                    <a:lstStyle/>
                    <a:p>
                      <a:r>
                        <a:rPr lang="en-GB" dirty="0"/>
                        <a:t>Female</a:t>
                      </a:r>
                    </a:p>
                  </a:txBody>
                  <a:tcPr/>
                </a:tc>
                <a:tc>
                  <a:txBody>
                    <a:bodyPr/>
                    <a:lstStyle/>
                    <a:p>
                      <a:pPr algn="ctr"/>
                      <a:r>
                        <a:rPr lang="en-GB" dirty="0">
                          <a:solidFill>
                            <a:schemeClr val="bg1"/>
                          </a:solidFill>
                        </a:rPr>
                        <a:t>No</a:t>
                      </a:r>
                    </a:p>
                  </a:txBody>
                  <a:tcPr>
                    <a:solidFill>
                      <a:schemeClr val="accent6"/>
                    </a:solidFill>
                  </a:tcPr>
                </a:tc>
                <a:extLst>
                  <a:ext uri="{0D108BD9-81ED-4DB2-BD59-A6C34878D82A}">
                    <a16:rowId xmlns:a16="http://schemas.microsoft.com/office/drawing/2014/main" val="924730248"/>
                  </a:ext>
                </a:extLst>
              </a:tr>
            </a:tbl>
          </a:graphicData>
        </a:graphic>
      </p:graphicFrame>
      <p:sp>
        <p:nvSpPr>
          <p:cNvPr id="14" name="TextBox 13">
            <a:extLst>
              <a:ext uri="{FF2B5EF4-FFF2-40B4-BE49-F238E27FC236}">
                <a16:creationId xmlns:a16="http://schemas.microsoft.com/office/drawing/2014/main" id="{F6B72CE1-D3CF-4DB1-8B60-1FB78E8C5CD7}"/>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pic>
        <p:nvPicPr>
          <p:cNvPr id="15" name="Graphic 14" descr="Research">
            <a:extLst>
              <a:ext uri="{FF2B5EF4-FFF2-40B4-BE49-F238E27FC236}">
                <a16:creationId xmlns:a16="http://schemas.microsoft.com/office/drawing/2014/main" id="{56E0AB33-A9D3-41DD-9190-0F23A0142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9600" y="2048695"/>
            <a:ext cx="914400" cy="914400"/>
          </a:xfrm>
          <a:prstGeom prst="rect">
            <a:avLst/>
          </a:prstGeom>
        </p:spPr>
      </p:pic>
      <p:sp>
        <p:nvSpPr>
          <p:cNvPr id="3" name="TextBox 2">
            <a:extLst>
              <a:ext uri="{FF2B5EF4-FFF2-40B4-BE49-F238E27FC236}">
                <a16:creationId xmlns:a16="http://schemas.microsoft.com/office/drawing/2014/main" id="{836FA7C8-C8D2-469C-9D18-BDECF47F19ED}"/>
              </a:ext>
            </a:extLst>
          </p:cNvPr>
          <p:cNvSpPr txBox="1"/>
          <p:nvPr/>
        </p:nvSpPr>
        <p:spPr>
          <a:xfrm>
            <a:off x="9243796" y="3501083"/>
            <a:ext cx="2876300" cy="646331"/>
          </a:xfrm>
          <a:prstGeom prst="rect">
            <a:avLst/>
          </a:prstGeom>
          <a:noFill/>
        </p:spPr>
        <p:txBody>
          <a:bodyPr wrap="none" rtlCol="0">
            <a:spAutoFit/>
          </a:bodyPr>
          <a:lstStyle/>
          <a:p>
            <a:r>
              <a:rPr lang="en-GB" b="1" dirty="0">
                <a:solidFill>
                  <a:schemeClr val="accent6"/>
                </a:solidFill>
              </a:rPr>
              <a:t>IF</a:t>
            </a:r>
            <a:r>
              <a:rPr lang="en-GB" dirty="0"/>
              <a:t> Customer Young </a:t>
            </a:r>
            <a:r>
              <a:rPr lang="en-GB" b="1" dirty="0">
                <a:solidFill>
                  <a:schemeClr val="accent6"/>
                </a:solidFill>
              </a:rPr>
              <a:t>&amp;</a:t>
            </a:r>
            <a:r>
              <a:rPr lang="en-GB" dirty="0"/>
              <a:t> Female</a:t>
            </a:r>
          </a:p>
          <a:p>
            <a:r>
              <a:rPr lang="en-GB" dirty="0"/>
              <a:t>   </a:t>
            </a:r>
            <a:r>
              <a:rPr lang="en-GB" b="1" dirty="0">
                <a:solidFill>
                  <a:schemeClr val="accent6"/>
                </a:solidFill>
              </a:rPr>
              <a:t>Then</a:t>
            </a:r>
            <a:r>
              <a:rPr lang="en-GB" dirty="0"/>
              <a:t> Default No</a:t>
            </a:r>
          </a:p>
        </p:txBody>
      </p:sp>
    </p:spTree>
    <p:extLst>
      <p:ext uri="{BB962C8B-B14F-4D97-AF65-F5344CB8AC3E}">
        <p14:creationId xmlns:p14="http://schemas.microsoft.com/office/powerpoint/2010/main" val="986872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41</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5474704" cy="701731"/>
          </a:xfrm>
          <a:solidFill>
            <a:schemeClr val="accent1"/>
          </a:solidFill>
        </p:spPr>
        <p:txBody>
          <a:bodyPr>
            <a:spAutoFit/>
          </a:bodyPr>
          <a:lstStyle/>
          <a:p>
            <a:r>
              <a:rPr lang="en-GB" dirty="0"/>
              <a:t>Model candidate #2</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6"/>
                </a:solidFill>
              </a:rPr>
              <a:t>Model</a:t>
            </a:r>
          </a:p>
        </p:txBody>
      </p:sp>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1420013D-F900-476A-B475-168E57AE4B20}"/>
              </a:ext>
            </a:extLst>
          </p:cNvPr>
          <p:cNvGraphicFramePr>
            <a:graphicFrameLocks noGrp="1"/>
          </p:cNvGraphicFramePr>
          <p:nvPr>
            <p:extLst>
              <p:ext uri="{D42A27DB-BD31-4B8C-83A1-F6EECF244321}">
                <p14:modId xmlns:p14="http://schemas.microsoft.com/office/powerpoint/2010/main" val="3997186115"/>
              </p:ext>
            </p:extLst>
          </p:nvPr>
        </p:nvGraphicFramePr>
        <p:xfrm>
          <a:off x="838200" y="3239231"/>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69406156"/>
                    </a:ext>
                  </a:extLst>
                </a:gridCol>
                <a:gridCol w="1625600">
                  <a:extLst>
                    <a:ext uri="{9D8B030D-6E8A-4147-A177-3AD203B41FA5}">
                      <a16:colId xmlns:a16="http://schemas.microsoft.com/office/drawing/2014/main" val="901587417"/>
                    </a:ext>
                  </a:extLst>
                </a:gridCol>
                <a:gridCol w="1625600">
                  <a:extLst>
                    <a:ext uri="{9D8B030D-6E8A-4147-A177-3AD203B41FA5}">
                      <a16:colId xmlns:a16="http://schemas.microsoft.com/office/drawing/2014/main" val="2939677320"/>
                    </a:ext>
                  </a:extLst>
                </a:gridCol>
                <a:gridCol w="1625600">
                  <a:extLst>
                    <a:ext uri="{9D8B030D-6E8A-4147-A177-3AD203B41FA5}">
                      <a16:colId xmlns:a16="http://schemas.microsoft.com/office/drawing/2014/main" val="4076128841"/>
                    </a:ext>
                  </a:extLst>
                </a:gridCol>
                <a:gridCol w="1625600">
                  <a:extLst>
                    <a:ext uri="{9D8B030D-6E8A-4147-A177-3AD203B41FA5}">
                      <a16:colId xmlns:a16="http://schemas.microsoft.com/office/drawing/2014/main" val="4212828856"/>
                    </a:ext>
                  </a:extLst>
                </a:gridCol>
              </a:tblGrid>
              <a:tr h="370840">
                <a:tc>
                  <a:txBody>
                    <a:bodyPr/>
                    <a:lstStyle/>
                    <a:p>
                      <a:r>
                        <a:rPr lang="en-GB" dirty="0"/>
                        <a:t>Customer Name</a:t>
                      </a:r>
                    </a:p>
                  </a:txBody>
                  <a:tcPr anchor="ctr"/>
                </a:tc>
                <a:tc>
                  <a:txBody>
                    <a:bodyPr/>
                    <a:lstStyle/>
                    <a:p>
                      <a:r>
                        <a:rPr lang="en-GB" dirty="0"/>
                        <a:t>Age</a:t>
                      </a:r>
                    </a:p>
                  </a:txBody>
                  <a:tcPr anchor="ctr"/>
                </a:tc>
                <a:tc>
                  <a:txBody>
                    <a:bodyPr/>
                    <a:lstStyle/>
                    <a:p>
                      <a:r>
                        <a:rPr lang="en-GB" dirty="0"/>
                        <a:t>Education</a:t>
                      </a:r>
                    </a:p>
                  </a:txBody>
                  <a:tcPr anchor="ctr"/>
                </a:tc>
                <a:tc>
                  <a:txBody>
                    <a:bodyPr/>
                    <a:lstStyle/>
                    <a:p>
                      <a:r>
                        <a:rPr lang="en-GB" dirty="0"/>
                        <a:t>Gender</a:t>
                      </a:r>
                    </a:p>
                  </a:txBody>
                  <a:tcPr anchor="ctr"/>
                </a:tc>
                <a:tc>
                  <a:txBody>
                    <a:bodyPr/>
                    <a:lstStyle/>
                    <a:p>
                      <a:r>
                        <a:rPr lang="en-GB" dirty="0"/>
                        <a:t>Default</a:t>
                      </a:r>
                    </a:p>
                  </a:txBody>
                  <a:tcPr anchor="ctr"/>
                </a:tc>
                <a:extLst>
                  <a:ext uri="{0D108BD9-81ED-4DB2-BD59-A6C34878D82A}">
                    <a16:rowId xmlns:a16="http://schemas.microsoft.com/office/drawing/2014/main" val="2369433209"/>
                  </a:ext>
                </a:extLst>
              </a:tr>
              <a:tr h="370840">
                <a:tc>
                  <a:txBody>
                    <a:bodyPr/>
                    <a:lstStyle/>
                    <a:p>
                      <a:r>
                        <a:rPr lang="en-GB" dirty="0"/>
                        <a:t>Joris </a:t>
                      </a:r>
                      <a:r>
                        <a:rPr lang="en-GB" dirty="0" err="1"/>
                        <a:t>Maes</a:t>
                      </a:r>
                      <a:endParaRPr lang="en-GB" dirty="0"/>
                    </a:p>
                  </a:txBody>
                  <a:tcPr/>
                </a:tc>
                <a:tc>
                  <a:txBody>
                    <a:bodyPr/>
                    <a:lstStyle/>
                    <a:p>
                      <a:r>
                        <a:rPr lang="en-GB" dirty="0"/>
                        <a:t>62</a:t>
                      </a:r>
                    </a:p>
                  </a:txBody>
                  <a:tcPr/>
                </a:tc>
                <a:tc>
                  <a:txBody>
                    <a:bodyPr/>
                    <a:lstStyle/>
                    <a:p>
                      <a:r>
                        <a:rPr lang="en-GB" dirty="0"/>
                        <a:t>Low</a:t>
                      </a:r>
                    </a:p>
                  </a:txBody>
                  <a:tcPr/>
                </a:tc>
                <a:tc>
                  <a:txBody>
                    <a:bodyPr/>
                    <a:lstStyle/>
                    <a:p>
                      <a:r>
                        <a:rPr lang="en-GB" dirty="0"/>
                        <a:t>Male</a:t>
                      </a:r>
                    </a:p>
                  </a:txBody>
                  <a:tcPr/>
                </a:tc>
                <a:tc>
                  <a:txBody>
                    <a:bodyPr/>
                    <a:lstStyle/>
                    <a:p>
                      <a:pPr algn="ctr"/>
                      <a:r>
                        <a:rPr lang="en-GB" dirty="0">
                          <a:solidFill>
                            <a:schemeClr val="bg1"/>
                          </a:solidFill>
                        </a:rPr>
                        <a:t>Yes</a:t>
                      </a:r>
                    </a:p>
                  </a:txBody>
                  <a:tcPr>
                    <a:solidFill>
                      <a:schemeClr val="accent1"/>
                    </a:solidFill>
                  </a:tcPr>
                </a:tc>
                <a:extLst>
                  <a:ext uri="{0D108BD9-81ED-4DB2-BD59-A6C34878D82A}">
                    <a16:rowId xmlns:a16="http://schemas.microsoft.com/office/drawing/2014/main" val="1954208460"/>
                  </a:ext>
                </a:extLst>
              </a:tr>
              <a:tr h="370840">
                <a:tc>
                  <a:txBody>
                    <a:bodyPr/>
                    <a:lstStyle/>
                    <a:p>
                      <a:r>
                        <a:rPr lang="en-GB" dirty="0"/>
                        <a:t>Pieter </a:t>
                      </a:r>
                      <a:r>
                        <a:rPr lang="en-GB" dirty="0" err="1"/>
                        <a:t>Claes</a:t>
                      </a:r>
                      <a:endParaRPr lang="en-GB" dirty="0"/>
                    </a:p>
                  </a:txBody>
                  <a:tcPr/>
                </a:tc>
                <a:tc>
                  <a:txBody>
                    <a:bodyPr/>
                    <a:lstStyle/>
                    <a:p>
                      <a:r>
                        <a:rPr lang="en-GB" dirty="0"/>
                        <a:t>32</a:t>
                      </a:r>
                    </a:p>
                  </a:txBody>
                  <a:tcPr/>
                </a:tc>
                <a:tc>
                  <a:txBody>
                    <a:bodyPr/>
                    <a:lstStyle/>
                    <a:p>
                      <a:r>
                        <a:rPr lang="en-GB" dirty="0"/>
                        <a:t>High</a:t>
                      </a:r>
                    </a:p>
                  </a:txBody>
                  <a:tcPr/>
                </a:tc>
                <a:tc>
                  <a:txBody>
                    <a:bodyPr/>
                    <a:lstStyle/>
                    <a:p>
                      <a:r>
                        <a:rPr lang="en-GB" dirty="0"/>
                        <a:t>Male</a:t>
                      </a:r>
                    </a:p>
                  </a:txBody>
                  <a:tcPr/>
                </a:tc>
                <a:tc>
                  <a:txBody>
                    <a:bodyPr/>
                    <a:lstStyle/>
                    <a:p>
                      <a:pPr algn="ctr"/>
                      <a:r>
                        <a:rPr lang="en-GB" dirty="0">
                          <a:solidFill>
                            <a:schemeClr val="bg1"/>
                          </a:solidFill>
                        </a:rPr>
                        <a:t>No</a:t>
                      </a:r>
                    </a:p>
                  </a:txBody>
                  <a:tcPr>
                    <a:solidFill>
                      <a:schemeClr val="accent1"/>
                    </a:solidFill>
                  </a:tcPr>
                </a:tc>
                <a:extLst>
                  <a:ext uri="{0D108BD9-81ED-4DB2-BD59-A6C34878D82A}">
                    <a16:rowId xmlns:a16="http://schemas.microsoft.com/office/drawing/2014/main" val="1639946155"/>
                  </a:ext>
                </a:extLst>
              </a:tr>
              <a:tr h="370840">
                <a:tc>
                  <a:txBody>
                    <a:bodyPr/>
                    <a:lstStyle/>
                    <a:p>
                      <a:r>
                        <a:rPr lang="en-GB" dirty="0"/>
                        <a:t>Nina Peters</a:t>
                      </a:r>
                    </a:p>
                  </a:txBody>
                  <a:tcPr/>
                </a:tc>
                <a:tc>
                  <a:txBody>
                    <a:bodyPr/>
                    <a:lstStyle/>
                    <a:p>
                      <a:r>
                        <a:rPr lang="en-GB" dirty="0"/>
                        <a:t>25</a:t>
                      </a:r>
                    </a:p>
                  </a:txBody>
                  <a:tcPr/>
                </a:tc>
                <a:tc>
                  <a:txBody>
                    <a:bodyPr/>
                    <a:lstStyle/>
                    <a:p>
                      <a:r>
                        <a:rPr lang="en-GB" dirty="0"/>
                        <a:t>Low</a:t>
                      </a:r>
                    </a:p>
                  </a:txBody>
                  <a:tcPr/>
                </a:tc>
                <a:tc>
                  <a:txBody>
                    <a:bodyPr/>
                    <a:lstStyle/>
                    <a:p>
                      <a:r>
                        <a:rPr lang="en-GB" dirty="0"/>
                        <a:t>Female</a:t>
                      </a:r>
                    </a:p>
                  </a:txBody>
                  <a:tcPr/>
                </a:tc>
                <a:tc>
                  <a:txBody>
                    <a:bodyPr/>
                    <a:lstStyle/>
                    <a:p>
                      <a:pPr algn="ctr"/>
                      <a:r>
                        <a:rPr lang="en-GB" dirty="0">
                          <a:solidFill>
                            <a:schemeClr val="bg1"/>
                          </a:solidFill>
                        </a:rPr>
                        <a:t>No</a:t>
                      </a:r>
                    </a:p>
                  </a:txBody>
                  <a:tcPr anchor="ctr">
                    <a:solidFill>
                      <a:schemeClr val="accent1"/>
                    </a:solidFill>
                  </a:tcPr>
                </a:tc>
                <a:extLst>
                  <a:ext uri="{0D108BD9-81ED-4DB2-BD59-A6C34878D82A}">
                    <a16:rowId xmlns:a16="http://schemas.microsoft.com/office/drawing/2014/main" val="1519099623"/>
                  </a:ext>
                </a:extLst>
              </a:tr>
            </a:tbl>
          </a:graphicData>
        </a:graphic>
      </p:graphicFrame>
      <p:sp>
        <p:nvSpPr>
          <p:cNvPr id="17" name="TextBox 16">
            <a:extLst>
              <a:ext uri="{FF2B5EF4-FFF2-40B4-BE49-F238E27FC236}">
                <a16:creationId xmlns:a16="http://schemas.microsoft.com/office/drawing/2014/main" id="{F6CA028C-BD66-4235-B022-C5976ED485F0}"/>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graphicFrame>
        <p:nvGraphicFramePr>
          <p:cNvPr id="19" name="Table 6">
            <a:extLst>
              <a:ext uri="{FF2B5EF4-FFF2-40B4-BE49-F238E27FC236}">
                <a16:creationId xmlns:a16="http://schemas.microsoft.com/office/drawing/2014/main" id="{F750044A-9501-4D62-BD3E-9EC86FC1B2BB}"/>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sp>
        <p:nvSpPr>
          <p:cNvPr id="14" name="TextBox 13">
            <a:extLst>
              <a:ext uri="{FF2B5EF4-FFF2-40B4-BE49-F238E27FC236}">
                <a16:creationId xmlns:a16="http://schemas.microsoft.com/office/drawing/2014/main" id="{F6B72CE1-D3CF-4DB1-8B60-1FB78E8C5CD7}"/>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pic>
        <p:nvPicPr>
          <p:cNvPr id="15" name="Graphic 14" descr="Research">
            <a:extLst>
              <a:ext uri="{FF2B5EF4-FFF2-40B4-BE49-F238E27FC236}">
                <a16:creationId xmlns:a16="http://schemas.microsoft.com/office/drawing/2014/main" id="{56E0AB33-A9D3-41DD-9190-0F23A0142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9600" y="2048695"/>
            <a:ext cx="914400" cy="914400"/>
          </a:xfrm>
          <a:prstGeom prst="rect">
            <a:avLst/>
          </a:prstGeom>
        </p:spPr>
      </p:pic>
      <p:sp>
        <p:nvSpPr>
          <p:cNvPr id="3" name="TextBox 2">
            <a:extLst>
              <a:ext uri="{FF2B5EF4-FFF2-40B4-BE49-F238E27FC236}">
                <a16:creationId xmlns:a16="http://schemas.microsoft.com/office/drawing/2014/main" id="{836FA7C8-C8D2-469C-9D18-BDECF47F19ED}"/>
              </a:ext>
            </a:extLst>
          </p:cNvPr>
          <p:cNvSpPr txBox="1"/>
          <p:nvPr/>
        </p:nvSpPr>
        <p:spPr>
          <a:xfrm>
            <a:off x="9243796" y="3501083"/>
            <a:ext cx="2733441" cy="646331"/>
          </a:xfrm>
          <a:prstGeom prst="rect">
            <a:avLst/>
          </a:prstGeom>
          <a:noFill/>
        </p:spPr>
        <p:txBody>
          <a:bodyPr wrap="none" rtlCol="0">
            <a:spAutoFit/>
          </a:bodyPr>
          <a:lstStyle/>
          <a:p>
            <a:r>
              <a:rPr lang="en-GB" b="1" dirty="0">
                <a:solidFill>
                  <a:schemeClr val="accent6"/>
                </a:solidFill>
              </a:rPr>
              <a:t>IF</a:t>
            </a:r>
            <a:r>
              <a:rPr lang="en-GB" dirty="0"/>
              <a:t> Customer Name “</a:t>
            </a:r>
            <a:r>
              <a:rPr lang="en-GB" dirty="0" err="1"/>
              <a:t>Maes</a:t>
            </a:r>
            <a:r>
              <a:rPr lang="en-GB" dirty="0"/>
              <a:t>” </a:t>
            </a:r>
          </a:p>
          <a:p>
            <a:r>
              <a:rPr lang="en-GB" dirty="0"/>
              <a:t>   </a:t>
            </a:r>
            <a:r>
              <a:rPr lang="en-GB" b="1" dirty="0">
                <a:solidFill>
                  <a:schemeClr val="accent6"/>
                </a:solidFill>
              </a:rPr>
              <a:t>Then</a:t>
            </a:r>
            <a:r>
              <a:rPr lang="en-GB" dirty="0"/>
              <a:t> Default Yes</a:t>
            </a:r>
          </a:p>
        </p:txBody>
      </p:sp>
      <p:graphicFrame>
        <p:nvGraphicFramePr>
          <p:cNvPr id="16" name="Table 15">
            <a:extLst>
              <a:ext uri="{FF2B5EF4-FFF2-40B4-BE49-F238E27FC236}">
                <a16:creationId xmlns:a16="http://schemas.microsoft.com/office/drawing/2014/main" id="{491E2B90-23E8-46D3-949D-3E3DDFE00021}"/>
              </a:ext>
            </a:extLst>
          </p:cNvPr>
          <p:cNvGraphicFramePr>
            <a:graphicFrameLocks noGrp="1"/>
          </p:cNvGraphicFramePr>
          <p:nvPr>
            <p:extLst>
              <p:ext uri="{D42A27DB-BD31-4B8C-83A1-F6EECF244321}">
                <p14:modId xmlns:p14="http://schemas.microsoft.com/office/powerpoint/2010/main" val="1128045221"/>
              </p:ext>
            </p:extLst>
          </p:nvPr>
        </p:nvGraphicFramePr>
        <p:xfrm>
          <a:off x="838200" y="502602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56435853"/>
                    </a:ext>
                  </a:extLst>
                </a:gridCol>
                <a:gridCol w="1625600">
                  <a:extLst>
                    <a:ext uri="{9D8B030D-6E8A-4147-A177-3AD203B41FA5}">
                      <a16:colId xmlns:a16="http://schemas.microsoft.com/office/drawing/2014/main" val="2498398889"/>
                    </a:ext>
                  </a:extLst>
                </a:gridCol>
                <a:gridCol w="1625600">
                  <a:extLst>
                    <a:ext uri="{9D8B030D-6E8A-4147-A177-3AD203B41FA5}">
                      <a16:colId xmlns:a16="http://schemas.microsoft.com/office/drawing/2014/main" val="3384807480"/>
                    </a:ext>
                  </a:extLst>
                </a:gridCol>
                <a:gridCol w="1625600">
                  <a:extLst>
                    <a:ext uri="{9D8B030D-6E8A-4147-A177-3AD203B41FA5}">
                      <a16:colId xmlns:a16="http://schemas.microsoft.com/office/drawing/2014/main" val="2608938718"/>
                    </a:ext>
                  </a:extLst>
                </a:gridCol>
                <a:gridCol w="1625600">
                  <a:extLst>
                    <a:ext uri="{9D8B030D-6E8A-4147-A177-3AD203B41FA5}">
                      <a16:colId xmlns:a16="http://schemas.microsoft.com/office/drawing/2014/main" val="948627325"/>
                    </a:ext>
                  </a:extLst>
                </a:gridCol>
              </a:tblGrid>
              <a:tr h="370840">
                <a:tc>
                  <a:txBody>
                    <a:bodyPr/>
                    <a:lstStyle/>
                    <a:p>
                      <a:endParaRPr lang="en-GB" dirty="0"/>
                    </a:p>
                  </a:txBody>
                  <a:tcPr anchor="ctr">
                    <a:noFill/>
                  </a:tcPr>
                </a:tc>
                <a:tc>
                  <a:txBody>
                    <a:bodyPr/>
                    <a:lstStyle/>
                    <a:p>
                      <a:endParaRPr lang="en-GB" dirty="0"/>
                    </a:p>
                  </a:txBody>
                  <a:tcPr anchor="ctr">
                    <a:noFill/>
                  </a:tcPr>
                </a:tc>
                <a:tc>
                  <a:txBody>
                    <a:bodyPr/>
                    <a:lstStyle/>
                    <a:p>
                      <a:endParaRPr lang="en-GB" dirty="0"/>
                    </a:p>
                  </a:txBody>
                  <a:tcPr anchor="ctr">
                    <a:noFill/>
                  </a:tcPr>
                </a:tc>
                <a:tc>
                  <a:txBody>
                    <a:bodyPr/>
                    <a:lstStyle/>
                    <a:p>
                      <a:endParaRPr lang="en-GB" dirty="0"/>
                    </a:p>
                  </a:txBody>
                  <a:tcPr anchor="ctr">
                    <a:noFill/>
                  </a:tcPr>
                </a:tc>
                <a:tc>
                  <a:txBody>
                    <a:bodyPr/>
                    <a:lstStyle/>
                    <a:p>
                      <a:endParaRPr lang="en-GB" dirty="0"/>
                    </a:p>
                  </a:txBody>
                  <a:tcPr anchor="ctr">
                    <a:noFill/>
                  </a:tcPr>
                </a:tc>
                <a:extLst>
                  <a:ext uri="{0D108BD9-81ED-4DB2-BD59-A6C34878D82A}">
                    <a16:rowId xmlns:a16="http://schemas.microsoft.com/office/drawing/2014/main" val="170116905"/>
                  </a:ext>
                </a:extLst>
              </a:tr>
              <a:tr h="370840">
                <a:tc>
                  <a:txBody>
                    <a:bodyPr/>
                    <a:lstStyle/>
                    <a:p>
                      <a:endParaRPr lang="en-GB" dirty="0"/>
                    </a:p>
                  </a:txBody>
                  <a:tcPr>
                    <a:noFill/>
                  </a:tcPr>
                </a:tc>
                <a:tc>
                  <a:txBody>
                    <a:bodyPr/>
                    <a:lstStyle/>
                    <a:p>
                      <a:endParaRPr lang="en-GB" dirty="0"/>
                    </a:p>
                  </a:txBody>
                  <a:tcPr>
                    <a:noFill/>
                  </a:tcPr>
                </a:tc>
                <a:tc>
                  <a:txBody>
                    <a:bodyPr/>
                    <a:lstStyle/>
                    <a:p>
                      <a:endParaRPr lang="en-GB" dirty="0"/>
                    </a:p>
                  </a:txBody>
                  <a:tcPr>
                    <a:noFill/>
                  </a:tcPr>
                </a:tc>
                <a:tc>
                  <a:txBody>
                    <a:bodyPr/>
                    <a:lstStyle/>
                    <a:p>
                      <a:endParaRPr lang="en-GB" dirty="0"/>
                    </a:p>
                  </a:txBody>
                  <a:tcPr>
                    <a:noFill/>
                  </a:tcPr>
                </a:tc>
                <a:tc>
                  <a:txBody>
                    <a:bodyPr/>
                    <a:lstStyle/>
                    <a:p>
                      <a:pPr algn="ctr"/>
                      <a:endParaRPr lang="en-GB" dirty="0">
                        <a:solidFill>
                          <a:schemeClr val="bg1"/>
                        </a:solidFill>
                      </a:endParaRPr>
                    </a:p>
                  </a:txBody>
                  <a:tcPr>
                    <a:noFill/>
                  </a:tcPr>
                </a:tc>
                <a:extLst>
                  <a:ext uri="{0D108BD9-81ED-4DB2-BD59-A6C34878D82A}">
                    <a16:rowId xmlns:a16="http://schemas.microsoft.com/office/drawing/2014/main" val="425176649"/>
                  </a:ext>
                </a:extLst>
              </a:tr>
              <a:tr h="370840">
                <a:tc>
                  <a:txBody>
                    <a:bodyPr/>
                    <a:lstStyle/>
                    <a:p>
                      <a:r>
                        <a:rPr lang="en-GB" dirty="0"/>
                        <a:t>Erica </a:t>
                      </a:r>
                      <a:r>
                        <a:rPr lang="en-GB" dirty="0" err="1"/>
                        <a:t>Maes</a:t>
                      </a:r>
                      <a:endParaRPr lang="en-GB" dirty="0"/>
                    </a:p>
                  </a:txBody>
                  <a:tcPr/>
                </a:tc>
                <a:tc>
                  <a:txBody>
                    <a:bodyPr/>
                    <a:lstStyle/>
                    <a:p>
                      <a:r>
                        <a:rPr lang="en-GB" dirty="0"/>
                        <a:t>27</a:t>
                      </a:r>
                    </a:p>
                  </a:txBody>
                  <a:tcPr/>
                </a:tc>
                <a:tc>
                  <a:txBody>
                    <a:bodyPr/>
                    <a:lstStyle/>
                    <a:p>
                      <a:r>
                        <a:rPr lang="en-GB" dirty="0"/>
                        <a:t>Low</a:t>
                      </a:r>
                    </a:p>
                  </a:txBody>
                  <a:tcPr/>
                </a:tc>
                <a:tc>
                  <a:txBody>
                    <a:bodyPr/>
                    <a:lstStyle/>
                    <a:p>
                      <a:r>
                        <a:rPr lang="en-GB" dirty="0"/>
                        <a:t>Female</a:t>
                      </a:r>
                    </a:p>
                  </a:txBody>
                  <a:tcPr/>
                </a:tc>
                <a:tc>
                  <a:txBody>
                    <a:bodyPr/>
                    <a:lstStyle/>
                    <a:p>
                      <a:pPr algn="ctr"/>
                      <a:r>
                        <a:rPr lang="en-GB" dirty="0">
                          <a:solidFill>
                            <a:schemeClr val="bg1"/>
                          </a:solidFill>
                        </a:rPr>
                        <a:t>Yes</a:t>
                      </a:r>
                    </a:p>
                  </a:txBody>
                  <a:tcPr>
                    <a:solidFill>
                      <a:schemeClr val="accent6"/>
                    </a:solidFill>
                  </a:tcPr>
                </a:tc>
                <a:extLst>
                  <a:ext uri="{0D108BD9-81ED-4DB2-BD59-A6C34878D82A}">
                    <a16:rowId xmlns:a16="http://schemas.microsoft.com/office/drawing/2014/main" val="924730248"/>
                  </a:ext>
                </a:extLst>
              </a:tr>
            </a:tbl>
          </a:graphicData>
        </a:graphic>
      </p:graphicFrame>
    </p:spTree>
    <p:extLst>
      <p:ext uri="{BB962C8B-B14F-4D97-AF65-F5344CB8AC3E}">
        <p14:creationId xmlns:p14="http://schemas.microsoft.com/office/powerpoint/2010/main" val="942570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42</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6711389" cy="701731"/>
          </a:xfrm>
          <a:solidFill>
            <a:schemeClr val="accent1"/>
          </a:solidFill>
        </p:spPr>
        <p:txBody>
          <a:bodyPr>
            <a:spAutoFit/>
          </a:bodyPr>
          <a:lstStyle/>
          <a:p>
            <a:r>
              <a:rPr lang="en-GB" dirty="0"/>
              <a:t>Which model to choose?</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364348" cy="369332"/>
          </a:xfrm>
          <a:prstGeom prst="rect">
            <a:avLst/>
          </a:prstGeom>
          <a:noFill/>
        </p:spPr>
        <p:txBody>
          <a:bodyPr wrap="none" rtlCol="0">
            <a:spAutoFit/>
          </a:bodyPr>
          <a:lstStyle/>
          <a:p>
            <a:r>
              <a:rPr lang="en-GB" dirty="0">
                <a:solidFill>
                  <a:schemeClr val="accent1"/>
                </a:solidFill>
              </a:rPr>
              <a:t>Historic data</a:t>
            </a:r>
          </a:p>
        </p:txBody>
      </p:sp>
      <p:sp>
        <p:nvSpPr>
          <p:cNvPr id="9" name="TextBox 8">
            <a:extLst>
              <a:ext uri="{FF2B5EF4-FFF2-40B4-BE49-F238E27FC236}">
                <a16:creationId xmlns:a16="http://schemas.microsoft.com/office/drawing/2014/main" id="{CB7D0176-F0FA-4438-A92A-7D0F6FCF7A9F}"/>
              </a:ext>
            </a:extLst>
          </p:cNvPr>
          <p:cNvSpPr txBox="1"/>
          <p:nvPr/>
        </p:nvSpPr>
        <p:spPr>
          <a:xfrm>
            <a:off x="5606370" y="1684280"/>
            <a:ext cx="1260858" cy="369332"/>
          </a:xfrm>
          <a:prstGeom prst="rect">
            <a:avLst/>
          </a:prstGeom>
          <a:noFill/>
        </p:spPr>
        <p:txBody>
          <a:bodyPr wrap="none" rtlCol="0">
            <a:spAutoFit/>
          </a:bodyPr>
          <a:lstStyle/>
          <a:p>
            <a:r>
              <a:rPr lang="en-GB" dirty="0">
                <a:solidFill>
                  <a:schemeClr val="accent1"/>
                </a:solidFill>
              </a:rPr>
              <a:t>Training set</a:t>
            </a:r>
          </a:p>
        </p:txBody>
      </p:sp>
      <p:cxnSp>
        <p:nvCxnSpPr>
          <p:cNvPr id="27" name="Straight Arrow Connector 26">
            <a:extLst>
              <a:ext uri="{FF2B5EF4-FFF2-40B4-BE49-F238E27FC236}">
                <a16:creationId xmlns:a16="http://schemas.microsoft.com/office/drawing/2014/main" id="{990E0453-12A4-44F5-ADBE-32E8A2C63528}"/>
              </a:ext>
            </a:extLst>
          </p:cNvPr>
          <p:cNvCxnSpPr>
            <a:cxnSpLocks/>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25" name="Table 6">
            <a:extLst>
              <a:ext uri="{FF2B5EF4-FFF2-40B4-BE49-F238E27FC236}">
                <a16:creationId xmlns:a16="http://schemas.microsoft.com/office/drawing/2014/main" id="{96C25A33-1904-45C4-9C53-EB0F1C046F1E}"/>
              </a:ext>
            </a:extLst>
          </p:cNvPr>
          <p:cNvGraphicFramePr>
            <a:graphicFrameLocks noGrp="1"/>
          </p:cNvGraphicFramePr>
          <p:nvPr/>
        </p:nvGraphicFramePr>
        <p:xfrm>
          <a:off x="5869599" y="232735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30" name="Straight Arrow Connector 29">
            <a:extLst>
              <a:ext uri="{FF2B5EF4-FFF2-40B4-BE49-F238E27FC236}">
                <a16:creationId xmlns:a16="http://schemas.microsoft.com/office/drawing/2014/main" id="{2C0D475A-451C-4B5A-B37E-6DB052DA66B5}"/>
              </a:ext>
            </a:extLst>
          </p:cNvPr>
          <p:cNvCxnSpPr>
            <a:cxnSpLocks/>
          </p:cNvCxnSpPr>
          <p:nvPr/>
        </p:nvCxnSpPr>
        <p:spPr>
          <a:xfrm>
            <a:off x="2496797" y="2976282"/>
            <a:ext cx="0" cy="71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6">
            <a:extLst>
              <a:ext uri="{FF2B5EF4-FFF2-40B4-BE49-F238E27FC236}">
                <a16:creationId xmlns:a16="http://schemas.microsoft.com/office/drawing/2014/main" id="{CF80E379-CEF0-4C87-9167-E016F9FB2820}"/>
              </a:ext>
            </a:extLst>
          </p:cNvPr>
          <p:cNvGraphicFramePr>
            <a:graphicFrameLocks noGrp="1"/>
          </p:cNvGraphicFramePr>
          <p:nvPr/>
        </p:nvGraphicFramePr>
        <p:xfrm>
          <a:off x="2129597"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
        <p:nvSpPr>
          <p:cNvPr id="32" name="TextBox 31">
            <a:extLst>
              <a:ext uri="{FF2B5EF4-FFF2-40B4-BE49-F238E27FC236}">
                <a16:creationId xmlns:a16="http://schemas.microsoft.com/office/drawing/2014/main" id="{C4790178-3CD5-4225-9632-701316C9933E}"/>
              </a:ext>
            </a:extLst>
          </p:cNvPr>
          <p:cNvSpPr txBox="1"/>
          <p:nvPr/>
        </p:nvSpPr>
        <p:spPr>
          <a:xfrm>
            <a:off x="1097484" y="3794514"/>
            <a:ext cx="889731" cy="369332"/>
          </a:xfrm>
          <a:prstGeom prst="rect">
            <a:avLst/>
          </a:prstGeom>
          <a:noFill/>
        </p:spPr>
        <p:txBody>
          <a:bodyPr wrap="none" rtlCol="0">
            <a:spAutoFit/>
          </a:bodyPr>
          <a:lstStyle/>
          <a:p>
            <a:r>
              <a:rPr lang="en-GB" dirty="0">
                <a:solidFill>
                  <a:schemeClr val="accent1"/>
                </a:solidFill>
              </a:rPr>
              <a:t>Test set</a:t>
            </a:r>
          </a:p>
        </p:txBody>
      </p:sp>
      <p:sp>
        <p:nvSpPr>
          <p:cNvPr id="2" name="Explosion: 8 Points 1">
            <a:extLst>
              <a:ext uri="{FF2B5EF4-FFF2-40B4-BE49-F238E27FC236}">
                <a16:creationId xmlns:a16="http://schemas.microsoft.com/office/drawing/2014/main" id="{0F4468D0-CF5A-43B8-ADF1-6D8D534468AB}"/>
              </a:ext>
            </a:extLst>
          </p:cNvPr>
          <p:cNvSpPr/>
          <p:nvPr/>
        </p:nvSpPr>
        <p:spPr>
          <a:xfrm>
            <a:off x="7189156" y="1782011"/>
            <a:ext cx="2355267" cy="1447767"/>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Train a model</a:t>
            </a:r>
          </a:p>
        </p:txBody>
      </p:sp>
      <p:sp>
        <p:nvSpPr>
          <p:cNvPr id="13" name="Explosion: 8 Points 1">
            <a:extLst>
              <a:ext uri="{FF2B5EF4-FFF2-40B4-BE49-F238E27FC236}">
                <a16:creationId xmlns:a16="http://schemas.microsoft.com/office/drawing/2014/main" id="{059B1DEF-4C69-E041-B9B8-9AC4B04DB2BB}"/>
              </a:ext>
            </a:extLst>
          </p:cNvPr>
          <p:cNvSpPr/>
          <p:nvPr/>
        </p:nvSpPr>
        <p:spPr>
          <a:xfrm>
            <a:off x="1845574" y="4256148"/>
            <a:ext cx="2355267" cy="1447767"/>
          </a:xfrm>
          <a:prstGeom prst="irregularSeal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Evaluate a model</a:t>
            </a:r>
          </a:p>
        </p:txBody>
      </p:sp>
    </p:spTree>
    <p:extLst>
      <p:ext uri="{BB962C8B-B14F-4D97-AF65-F5344CB8AC3E}">
        <p14:creationId xmlns:p14="http://schemas.microsoft.com/office/powerpoint/2010/main" val="1092208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43</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3969292" cy="701731"/>
          </a:xfrm>
          <a:solidFill>
            <a:schemeClr val="accent1"/>
          </a:solidFill>
        </p:spPr>
        <p:txBody>
          <a:bodyPr>
            <a:spAutoFit/>
          </a:bodyPr>
          <a:lstStyle/>
          <a:p>
            <a:r>
              <a:rPr lang="en-GB" dirty="0"/>
              <a:t>Trained model</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364348" cy="369332"/>
          </a:xfrm>
          <a:prstGeom prst="rect">
            <a:avLst/>
          </a:prstGeom>
          <a:noFill/>
        </p:spPr>
        <p:txBody>
          <a:bodyPr wrap="none" rtlCol="0">
            <a:spAutoFit/>
          </a:bodyPr>
          <a:lstStyle/>
          <a:p>
            <a:r>
              <a:rPr lang="en-GB" dirty="0">
                <a:solidFill>
                  <a:schemeClr val="accent1"/>
                </a:solidFill>
              </a:rPr>
              <a:t>Historic data</a:t>
            </a:r>
          </a:p>
        </p:txBody>
      </p:sp>
      <p:sp>
        <p:nvSpPr>
          <p:cNvPr id="9" name="TextBox 8">
            <a:extLst>
              <a:ext uri="{FF2B5EF4-FFF2-40B4-BE49-F238E27FC236}">
                <a16:creationId xmlns:a16="http://schemas.microsoft.com/office/drawing/2014/main" id="{CB7D0176-F0FA-4438-A92A-7D0F6FCF7A9F}"/>
              </a:ext>
            </a:extLst>
          </p:cNvPr>
          <p:cNvSpPr txBox="1"/>
          <p:nvPr/>
        </p:nvSpPr>
        <p:spPr>
          <a:xfrm>
            <a:off x="5606370" y="1684280"/>
            <a:ext cx="1260858" cy="369332"/>
          </a:xfrm>
          <a:prstGeom prst="rect">
            <a:avLst/>
          </a:prstGeom>
          <a:noFill/>
        </p:spPr>
        <p:txBody>
          <a:bodyPr wrap="none" rtlCol="0">
            <a:spAutoFit/>
          </a:bodyPr>
          <a:lstStyle/>
          <a:p>
            <a:r>
              <a:rPr lang="en-GB" dirty="0">
                <a:solidFill>
                  <a:schemeClr val="accent1"/>
                </a:solidFill>
              </a:rPr>
              <a:t>Training set</a:t>
            </a:r>
          </a:p>
        </p:txBody>
      </p:sp>
      <p:cxnSp>
        <p:nvCxnSpPr>
          <p:cNvPr id="27" name="Straight Arrow Connector 26">
            <a:extLst>
              <a:ext uri="{FF2B5EF4-FFF2-40B4-BE49-F238E27FC236}">
                <a16:creationId xmlns:a16="http://schemas.microsoft.com/office/drawing/2014/main" id="{990E0453-12A4-44F5-ADBE-32E8A2C63528}"/>
              </a:ext>
            </a:extLst>
          </p:cNvPr>
          <p:cNvCxnSpPr>
            <a:cxnSpLocks/>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25" name="Table 6">
            <a:extLst>
              <a:ext uri="{FF2B5EF4-FFF2-40B4-BE49-F238E27FC236}">
                <a16:creationId xmlns:a16="http://schemas.microsoft.com/office/drawing/2014/main" id="{96C25A33-1904-45C4-9C53-EB0F1C046F1E}"/>
              </a:ext>
            </a:extLst>
          </p:cNvPr>
          <p:cNvGraphicFramePr>
            <a:graphicFrameLocks noGrp="1"/>
          </p:cNvGraphicFramePr>
          <p:nvPr/>
        </p:nvGraphicFramePr>
        <p:xfrm>
          <a:off x="5869599" y="232735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30" name="Straight Arrow Connector 29">
            <a:extLst>
              <a:ext uri="{FF2B5EF4-FFF2-40B4-BE49-F238E27FC236}">
                <a16:creationId xmlns:a16="http://schemas.microsoft.com/office/drawing/2014/main" id="{2C0D475A-451C-4B5A-B37E-6DB052DA66B5}"/>
              </a:ext>
            </a:extLst>
          </p:cNvPr>
          <p:cNvCxnSpPr>
            <a:cxnSpLocks/>
          </p:cNvCxnSpPr>
          <p:nvPr/>
        </p:nvCxnSpPr>
        <p:spPr>
          <a:xfrm>
            <a:off x="2496797" y="2976282"/>
            <a:ext cx="0" cy="71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6">
            <a:extLst>
              <a:ext uri="{FF2B5EF4-FFF2-40B4-BE49-F238E27FC236}">
                <a16:creationId xmlns:a16="http://schemas.microsoft.com/office/drawing/2014/main" id="{CF80E379-CEF0-4C87-9167-E016F9FB2820}"/>
              </a:ext>
            </a:extLst>
          </p:cNvPr>
          <p:cNvGraphicFramePr>
            <a:graphicFrameLocks noGrp="1"/>
          </p:cNvGraphicFramePr>
          <p:nvPr/>
        </p:nvGraphicFramePr>
        <p:xfrm>
          <a:off x="2129597"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
        <p:nvSpPr>
          <p:cNvPr id="32" name="TextBox 31">
            <a:extLst>
              <a:ext uri="{FF2B5EF4-FFF2-40B4-BE49-F238E27FC236}">
                <a16:creationId xmlns:a16="http://schemas.microsoft.com/office/drawing/2014/main" id="{C4790178-3CD5-4225-9632-701316C9933E}"/>
              </a:ext>
            </a:extLst>
          </p:cNvPr>
          <p:cNvSpPr txBox="1"/>
          <p:nvPr/>
        </p:nvSpPr>
        <p:spPr>
          <a:xfrm>
            <a:off x="1097484" y="3794514"/>
            <a:ext cx="889731" cy="369332"/>
          </a:xfrm>
          <a:prstGeom prst="rect">
            <a:avLst/>
          </a:prstGeom>
          <a:noFill/>
        </p:spPr>
        <p:txBody>
          <a:bodyPr wrap="none" rtlCol="0">
            <a:spAutoFit/>
          </a:bodyPr>
          <a:lstStyle/>
          <a:p>
            <a:r>
              <a:rPr lang="en-GB" dirty="0">
                <a:solidFill>
                  <a:schemeClr val="accent1"/>
                </a:solidFill>
              </a:rPr>
              <a:t>Test set</a:t>
            </a:r>
          </a:p>
        </p:txBody>
      </p:sp>
      <p:sp>
        <p:nvSpPr>
          <p:cNvPr id="26" name="TextBox 25">
            <a:extLst>
              <a:ext uri="{FF2B5EF4-FFF2-40B4-BE49-F238E27FC236}">
                <a16:creationId xmlns:a16="http://schemas.microsoft.com/office/drawing/2014/main" id="{73C8EA79-7928-4207-A98D-70230C0139CE}"/>
              </a:ext>
            </a:extLst>
          </p:cNvPr>
          <p:cNvSpPr txBox="1"/>
          <p:nvPr/>
        </p:nvSpPr>
        <p:spPr>
          <a:xfrm>
            <a:off x="5749896" y="5389885"/>
            <a:ext cx="793807" cy="369332"/>
          </a:xfrm>
          <a:prstGeom prst="rect">
            <a:avLst/>
          </a:prstGeom>
          <a:noFill/>
        </p:spPr>
        <p:txBody>
          <a:bodyPr wrap="none" rtlCol="0">
            <a:spAutoFit/>
          </a:bodyPr>
          <a:lstStyle/>
          <a:p>
            <a:r>
              <a:rPr lang="en-GB" dirty="0">
                <a:solidFill>
                  <a:schemeClr val="accent6"/>
                </a:solidFill>
              </a:rPr>
              <a:t>Model</a:t>
            </a:r>
          </a:p>
        </p:txBody>
      </p:sp>
      <p:pic>
        <p:nvPicPr>
          <p:cNvPr id="29" name="Graphic 28" descr="Gears">
            <a:extLst>
              <a:ext uri="{FF2B5EF4-FFF2-40B4-BE49-F238E27FC236}">
                <a16:creationId xmlns:a16="http://schemas.microsoft.com/office/drawing/2014/main" id="{5FB0E3C3-64E1-4BD0-BB1C-F8EBCE094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5759217"/>
            <a:ext cx="914400" cy="914400"/>
          </a:xfrm>
          <a:prstGeom prst="rect">
            <a:avLst/>
          </a:prstGeom>
        </p:spPr>
      </p:pic>
      <p:cxnSp>
        <p:nvCxnSpPr>
          <p:cNvPr id="15" name="Straight Arrow Connector 14">
            <a:extLst>
              <a:ext uri="{FF2B5EF4-FFF2-40B4-BE49-F238E27FC236}">
                <a16:creationId xmlns:a16="http://schemas.microsoft.com/office/drawing/2014/main" id="{5B11F7BD-78B8-4658-AF0E-86CC542CA687}"/>
              </a:ext>
            </a:extLst>
          </p:cNvPr>
          <p:cNvCxnSpPr>
            <a:cxnSpLocks/>
            <a:endCxn id="26" idx="0"/>
          </p:cNvCxnSpPr>
          <p:nvPr/>
        </p:nvCxnSpPr>
        <p:spPr>
          <a:xfrm>
            <a:off x="6146800" y="2976282"/>
            <a:ext cx="0" cy="241360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46509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44</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5245860" cy="701731"/>
          </a:xfrm>
          <a:solidFill>
            <a:schemeClr val="accent1"/>
          </a:solidFill>
        </p:spPr>
        <p:txBody>
          <a:bodyPr>
            <a:spAutoFit/>
          </a:bodyPr>
          <a:lstStyle/>
          <a:p>
            <a:r>
              <a:rPr lang="en-GB" dirty="0"/>
              <a:t>Evaluating a Model</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364348" cy="369332"/>
          </a:xfrm>
          <a:prstGeom prst="rect">
            <a:avLst/>
          </a:prstGeom>
          <a:noFill/>
        </p:spPr>
        <p:txBody>
          <a:bodyPr wrap="none" rtlCol="0">
            <a:spAutoFit/>
          </a:bodyPr>
          <a:lstStyle/>
          <a:p>
            <a:r>
              <a:rPr lang="en-GB" dirty="0">
                <a:solidFill>
                  <a:schemeClr val="accent1"/>
                </a:solidFill>
              </a:rPr>
              <a:t>Historic data</a:t>
            </a:r>
          </a:p>
        </p:txBody>
      </p:sp>
      <p:sp>
        <p:nvSpPr>
          <p:cNvPr id="8" name="TextBox 7">
            <a:extLst>
              <a:ext uri="{FF2B5EF4-FFF2-40B4-BE49-F238E27FC236}">
                <a16:creationId xmlns:a16="http://schemas.microsoft.com/office/drawing/2014/main" id="{2D129151-F56C-4E81-AAA2-65C03D36A2BA}"/>
              </a:ext>
            </a:extLst>
          </p:cNvPr>
          <p:cNvSpPr txBox="1"/>
          <p:nvPr/>
        </p:nvSpPr>
        <p:spPr>
          <a:xfrm>
            <a:off x="1987215" y="5628995"/>
            <a:ext cx="1020767" cy="369332"/>
          </a:xfrm>
          <a:prstGeom prst="rect">
            <a:avLst/>
          </a:prstGeom>
          <a:noFill/>
        </p:spPr>
        <p:txBody>
          <a:bodyPr wrap="square" rtlCol="0">
            <a:spAutoFit/>
          </a:bodyPr>
          <a:lstStyle/>
          <a:p>
            <a:r>
              <a:rPr lang="en-GB" dirty="0">
                <a:solidFill>
                  <a:schemeClr val="accent6"/>
                </a:solidFill>
              </a:rPr>
              <a:t>Features</a:t>
            </a:r>
          </a:p>
        </p:txBody>
      </p:sp>
      <p:sp>
        <p:nvSpPr>
          <p:cNvPr id="9" name="TextBox 8">
            <a:extLst>
              <a:ext uri="{FF2B5EF4-FFF2-40B4-BE49-F238E27FC236}">
                <a16:creationId xmlns:a16="http://schemas.microsoft.com/office/drawing/2014/main" id="{CB7D0176-F0FA-4438-A92A-7D0F6FCF7A9F}"/>
              </a:ext>
            </a:extLst>
          </p:cNvPr>
          <p:cNvSpPr txBox="1"/>
          <p:nvPr/>
        </p:nvSpPr>
        <p:spPr>
          <a:xfrm>
            <a:off x="5606370" y="1684280"/>
            <a:ext cx="1260858" cy="369332"/>
          </a:xfrm>
          <a:prstGeom prst="rect">
            <a:avLst/>
          </a:prstGeom>
          <a:noFill/>
        </p:spPr>
        <p:txBody>
          <a:bodyPr wrap="none" rtlCol="0">
            <a:spAutoFit/>
          </a:bodyPr>
          <a:lstStyle/>
          <a:p>
            <a:r>
              <a:rPr lang="en-GB" dirty="0">
                <a:solidFill>
                  <a:schemeClr val="accent1"/>
                </a:solidFill>
              </a:rPr>
              <a:t>Training set</a:t>
            </a:r>
          </a:p>
        </p:txBody>
      </p:sp>
      <p:cxnSp>
        <p:nvCxnSpPr>
          <p:cNvPr id="27" name="Straight Arrow Connector 26">
            <a:extLst>
              <a:ext uri="{FF2B5EF4-FFF2-40B4-BE49-F238E27FC236}">
                <a16:creationId xmlns:a16="http://schemas.microsoft.com/office/drawing/2014/main" id="{990E0453-12A4-44F5-ADBE-32E8A2C63528}"/>
              </a:ext>
            </a:extLst>
          </p:cNvPr>
          <p:cNvCxnSpPr>
            <a:cxnSpLocks/>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25" name="Table 6">
            <a:extLst>
              <a:ext uri="{FF2B5EF4-FFF2-40B4-BE49-F238E27FC236}">
                <a16:creationId xmlns:a16="http://schemas.microsoft.com/office/drawing/2014/main" id="{96C25A33-1904-45C4-9C53-EB0F1C046F1E}"/>
              </a:ext>
            </a:extLst>
          </p:cNvPr>
          <p:cNvGraphicFramePr>
            <a:graphicFrameLocks noGrp="1"/>
          </p:cNvGraphicFramePr>
          <p:nvPr/>
        </p:nvGraphicFramePr>
        <p:xfrm>
          <a:off x="5869599" y="232735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30" name="Straight Arrow Connector 29">
            <a:extLst>
              <a:ext uri="{FF2B5EF4-FFF2-40B4-BE49-F238E27FC236}">
                <a16:creationId xmlns:a16="http://schemas.microsoft.com/office/drawing/2014/main" id="{2C0D475A-451C-4B5A-B37E-6DB052DA66B5}"/>
              </a:ext>
            </a:extLst>
          </p:cNvPr>
          <p:cNvCxnSpPr>
            <a:cxnSpLocks/>
          </p:cNvCxnSpPr>
          <p:nvPr/>
        </p:nvCxnSpPr>
        <p:spPr>
          <a:xfrm>
            <a:off x="2496797" y="2976282"/>
            <a:ext cx="0" cy="71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6">
            <a:extLst>
              <a:ext uri="{FF2B5EF4-FFF2-40B4-BE49-F238E27FC236}">
                <a16:creationId xmlns:a16="http://schemas.microsoft.com/office/drawing/2014/main" id="{CF80E379-CEF0-4C87-9167-E016F9FB2820}"/>
              </a:ext>
            </a:extLst>
          </p:cNvPr>
          <p:cNvGraphicFramePr>
            <a:graphicFrameLocks noGrp="1"/>
          </p:cNvGraphicFramePr>
          <p:nvPr/>
        </p:nvGraphicFramePr>
        <p:xfrm>
          <a:off x="2129597"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
        <p:nvSpPr>
          <p:cNvPr id="32" name="TextBox 31">
            <a:extLst>
              <a:ext uri="{FF2B5EF4-FFF2-40B4-BE49-F238E27FC236}">
                <a16:creationId xmlns:a16="http://schemas.microsoft.com/office/drawing/2014/main" id="{C4790178-3CD5-4225-9632-701316C9933E}"/>
              </a:ext>
            </a:extLst>
          </p:cNvPr>
          <p:cNvSpPr txBox="1"/>
          <p:nvPr/>
        </p:nvSpPr>
        <p:spPr>
          <a:xfrm>
            <a:off x="1097484" y="3794514"/>
            <a:ext cx="889731" cy="369332"/>
          </a:xfrm>
          <a:prstGeom prst="rect">
            <a:avLst/>
          </a:prstGeom>
          <a:noFill/>
        </p:spPr>
        <p:txBody>
          <a:bodyPr wrap="none" rtlCol="0">
            <a:spAutoFit/>
          </a:bodyPr>
          <a:lstStyle/>
          <a:p>
            <a:r>
              <a:rPr lang="en-GB" dirty="0">
                <a:solidFill>
                  <a:schemeClr val="accent1"/>
                </a:solidFill>
              </a:rPr>
              <a:t>Test set</a:t>
            </a:r>
          </a:p>
        </p:txBody>
      </p:sp>
      <p:cxnSp>
        <p:nvCxnSpPr>
          <p:cNvPr id="37" name="Straight Arrow Connector 36">
            <a:extLst>
              <a:ext uri="{FF2B5EF4-FFF2-40B4-BE49-F238E27FC236}">
                <a16:creationId xmlns:a16="http://schemas.microsoft.com/office/drawing/2014/main" id="{003D77F4-366D-4F19-859B-E272ED417BEE}"/>
              </a:ext>
            </a:extLst>
          </p:cNvPr>
          <p:cNvCxnSpPr>
            <a:cxnSpLocks/>
          </p:cNvCxnSpPr>
          <p:nvPr/>
        </p:nvCxnSpPr>
        <p:spPr>
          <a:xfrm>
            <a:off x="2497599" y="4240306"/>
            <a:ext cx="0" cy="129988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Table 6">
            <a:extLst>
              <a:ext uri="{FF2B5EF4-FFF2-40B4-BE49-F238E27FC236}">
                <a16:creationId xmlns:a16="http://schemas.microsoft.com/office/drawing/2014/main" id="{F57B5F5D-CC54-4A1E-9998-710B42B46857}"/>
              </a:ext>
            </a:extLst>
          </p:cNvPr>
          <p:cNvGraphicFramePr>
            <a:graphicFrameLocks noGrp="1"/>
          </p:cNvGraphicFramePr>
          <p:nvPr>
            <p:extLst>
              <p:ext uri="{D42A27DB-BD31-4B8C-83A1-F6EECF244321}">
                <p14:modId xmlns:p14="http://schemas.microsoft.com/office/powerpoint/2010/main" val="1603583487"/>
              </p:ext>
            </p:extLst>
          </p:nvPr>
        </p:nvGraphicFramePr>
        <p:xfrm>
          <a:off x="2252426" y="614190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6"/>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45" name="Straight Arrow Connector 44">
            <a:extLst>
              <a:ext uri="{FF2B5EF4-FFF2-40B4-BE49-F238E27FC236}">
                <a16:creationId xmlns:a16="http://schemas.microsoft.com/office/drawing/2014/main" id="{CD3C96EB-C482-41BE-B52D-7CF7312F3B16}"/>
              </a:ext>
            </a:extLst>
          </p:cNvPr>
          <p:cNvCxnSpPr>
            <a:cxnSpLocks/>
          </p:cNvCxnSpPr>
          <p:nvPr/>
        </p:nvCxnSpPr>
        <p:spPr>
          <a:xfrm>
            <a:off x="3043997" y="3979180"/>
            <a:ext cx="6202155"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00494A4-100E-4272-BFAC-50A5E071EC07}"/>
              </a:ext>
            </a:extLst>
          </p:cNvPr>
          <p:cNvSpPr txBox="1"/>
          <p:nvPr/>
        </p:nvSpPr>
        <p:spPr>
          <a:xfrm>
            <a:off x="9007002" y="3391758"/>
            <a:ext cx="1376402" cy="369332"/>
          </a:xfrm>
          <a:prstGeom prst="rect">
            <a:avLst/>
          </a:prstGeom>
          <a:noFill/>
        </p:spPr>
        <p:txBody>
          <a:bodyPr wrap="none" rtlCol="0">
            <a:spAutoFit/>
          </a:bodyPr>
          <a:lstStyle/>
          <a:p>
            <a:r>
              <a:rPr lang="en-GB" dirty="0">
                <a:solidFill>
                  <a:schemeClr val="accent6"/>
                </a:solidFill>
              </a:rPr>
              <a:t>Actual labels</a:t>
            </a:r>
          </a:p>
        </p:txBody>
      </p:sp>
      <p:graphicFrame>
        <p:nvGraphicFramePr>
          <p:cNvPr id="55" name="Table 6">
            <a:extLst>
              <a:ext uri="{FF2B5EF4-FFF2-40B4-BE49-F238E27FC236}">
                <a16:creationId xmlns:a16="http://schemas.microsoft.com/office/drawing/2014/main" id="{EC3B9A5C-197C-4A00-8216-1F566A7919DB}"/>
              </a:ext>
            </a:extLst>
          </p:cNvPr>
          <p:cNvGraphicFramePr>
            <a:graphicFrameLocks noGrp="1"/>
          </p:cNvGraphicFramePr>
          <p:nvPr>
            <p:extLst>
              <p:ext uri="{D42A27DB-BD31-4B8C-83A1-F6EECF244321}">
                <p14:modId xmlns:p14="http://schemas.microsoft.com/office/powerpoint/2010/main" val="1543272506"/>
              </p:ext>
            </p:extLst>
          </p:nvPr>
        </p:nvGraphicFramePr>
        <p:xfrm>
          <a:off x="9058952"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
        <p:nvSpPr>
          <p:cNvPr id="26" name="TextBox 25">
            <a:extLst>
              <a:ext uri="{FF2B5EF4-FFF2-40B4-BE49-F238E27FC236}">
                <a16:creationId xmlns:a16="http://schemas.microsoft.com/office/drawing/2014/main" id="{DC3FF582-118E-4FD1-9599-7DB7DD4CDFAD}"/>
              </a:ext>
            </a:extLst>
          </p:cNvPr>
          <p:cNvSpPr txBox="1"/>
          <p:nvPr/>
        </p:nvSpPr>
        <p:spPr>
          <a:xfrm>
            <a:off x="5749896" y="5389885"/>
            <a:ext cx="793807" cy="369332"/>
          </a:xfrm>
          <a:prstGeom prst="rect">
            <a:avLst/>
          </a:prstGeom>
          <a:noFill/>
        </p:spPr>
        <p:txBody>
          <a:bodyPr wrap="none" rtlCol="0">
            <a:spAutoFit/>
          </a:bodyPr>
          <a:lstStyle/>
          <a:p>
            <a:r>
              <a:rPr lang="en-GB" dirty="0">
                <a:solidFill>
                  <a:schemeClr val="accent1"/>
                </a:solidFill>
              </a:rPr>
              <a:t>Model</a:t>
            </a:r>
          </a:p>
        </p:txBody>
      </p:sp>
      <p:pic>
        <p:nvPicPr>
          <p:cNvPr id="29" name="Graphic 28" descr="Gears">
            <a:extLst>
              <a:ext uri="{FF2B5EF4-FFF2-40B4-BE49-F238E27FC236}">
                <a16:creationId xmlns:a16="http://schemas.microsoft.com/office/drawing/2014/main" id="{E0C8D96A-8472-49AF-AEB5-E58ECDF34A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5759217"/>
            <a:ext cx="914400" cy="914400"/>
          </a:xfrm>
          <a:prstGeom prst="rect">
            <a:avLst/>
          </a:prstGeom>
        </p:spPr>
      </p:pic>
    </p:spTree>
    <p:extLst>
      <p:ext uri="{BB962C8B-B14F-4D97-AF65-F5344CB8AC3E}">
        <p14:creationId xmlns:p14="http://schemas.microsoft.com/office/powerpoint/2010/main" val="387046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45</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5245860" cy="701731"/>
          </a:xfrm>
          <a:solidFill>
            <a:schemeClr val="accent1"/>
          </a:solidFill>
        </p:spPr>
        <p:txBody>
          <a:bodyPr>
            <a:spAutoFit/>
          </a:bodyPr>
          <a:lstStyle/>
          <a:p>
            <a:r>
              <a:rPr lang="en-GB" dirty="0"/>
              <a:t>Evaluating a Model</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364348" cy="369332"/>
          </a:xfrm>
          <a:prstGeom prst="rect">
            <a:avLst/>
          </a:prstGeom>
          <a:noFill/>
        </p:spPr>
        <p:txBody>
          <a:bodyPr wrap="none" rtlCol="0">
            <a:spAutoFit/>
          </a:bodyPr>
          <a:lstStyle/>
          <a:p>
            <a:r>
              <a:rPr lang="en-GB" dirty="0">
                <a:solidFill>
                  <a:schemeClr val="accent1"/>
                </a:solidFill>
              </a:rPr>
              <a:t>Historic data</a:t>
            </a:r>
          </a:p>
        </p:txBody>
      </p:sp>
      <p:sp>
        <p:nvSpPr>
          <p:cNvPr id="8" name="TextBox 7">
            <a:extLst>
              <a:ext uri="{FF2B5EF4-FFF2-40B4-BE49-F238E27FC236}">
                <a16:creationId xmlns:a16="http://schemas.microsoft.com/office/drawing/2014/main" id="{2D129151-F56C-4E81-AAA2-65C03D36A2BA}"/>
              </a:ext>
            </a:extLst>
          </p:cNvPr>
          <p:cNvSpPr txBox="1"/>
          <p:nvPr/>
        </p:nvSpPr>
        <p:spPr>
          <a:xfrm>
            <a:off x="1987215" y="5628995"/>
            <a:ext cx="1020767" cy="369332"/>
          </a:xfrm>
          <a:prstGeom prst="rect">
            <a:avLst/>
          </a:prstGeom>
          <a:noFill/>
        </p:spPr>
        <p:txBody>
          <a:bodyPr wrap="square" rtlCol="0">
            <a:spAutoFit/>
          </a:bodyPr>
          <a:lstStyle/>
          <a:p>
            <a:r>
              <a:rPr lang="en-GB" dirty="0">
                <a:solidFill>
                  <a:schemeClr val="accent1"/>
                </a:solidFill>
              </a:rPr>
              <a:t>Features</a:t>
            </a:r>
          </a:p>
        </p:txBody>
      </p:sp>
      <p:sp>
        <p:nvSpPr>
          <p:cNvPr id="9" name="TextBox 8">
            <a:extLst>
              <a:ext uri="{FF2B5EF4-FFF2-40B4-BE49-F238E27FC236}">
                <a16:creationId xmlns:a16="http://schemas.microsoft.com/office/drawing/2014/main" id="{CB7D0176-F0FA-4438-A92A-7D0F6FCF7A9F}"/>
              </a:ext>
            </a:extLst>
          </p:cNvPr>
          <p:cNvSpPr txBox="1"/>
          <p:nvPr/>
        </p:nvSpPr>
        <p:spPr>
          <a:xfrm>
            <a:off x="5606370" y="1684280"/>
            <a:ext cx="1260858" cy="369332"/>
          </a:xfrm>
          <a:prstGeom prst="rect">
            <a:avLst/>
          </a:prstGeom>
          <a:noFill/>
        </p:spPr>
        <p:txBody>
          <a:bodyPr wrap="none" rtlCol="0">
            <a:spAutoFit/>
          </a:bodyPr>
          <a:lstStyle/>
          <a:p>
            <a:r>
              <a:rPr lang="en-GB" dirty="0">
                <a:solidFill>
                  <a:schemeClr val="accent1"/>
                </a:solidFill>
              </a:rPr>
              <a:t>Training set</a:t>
            </a:r>
          </a:p>
        </p:txBody>
      </p:sp>
      <p:sp>
        <p:nvSpPr>
          <p:cNvPr id="11" name="TextBox 10">
            <a:extLst>
              <a:ext uri="{FF2B5EF4-FFF2-40B4-BE49-F238E27FC236}">
                <a16:creationId xmlns:a16="http://schemas.microsoft.com/office/drawing/2014/main" id="{E4C22973-ACA4-42C3-8C2A-30FC586B87EE}"/>
              </a:ext>
            </a:extLst>
          </p:cNvPr>
          <p:cNvSpPr txBox="1"/>
          <p:nvPr/>
        </p:nvSpPr>
        <p:spPr>
          <a:xfrm>
            <a:off x="5749896" y="5389885"/>
            <a:ext cx="793807" cy="369332"/>
          </a:xfrm>
          <a:prstGeom prst="rect">
            <a:avLst/>
          </a:prstGeom>
          <a:noFill/>
        </p:spPr>
        <p:txBody>
          <a:bodyPr wrap="none" rtlCol="0">
            <a:spAutoFit/>
          </a:bodyPr>
          <a:lstStyle/>
          <a:p>
            <a:r>
              <a:rPr lang="en-GB" dirty="0">
                <a:solidFill>
                  <a:schemeClr val="accent6"/>
                </a:solidFill>
              </a:rPr>
              <a:t>Model</a:t>
            </a:r>
          </a:p>
        </p:txBody>
      </p:sp>
      <p:pic>
        <p:nvPicPr>
          <p:cNvPr id="19" name="Graphic 18" descr="Gears">
            <a:extLst>
              <a:ext uri="{FF2B5EF4-FFF2-40B4-BE49-F238E27FC236}">
                <a16:creationId xmlns:a16="http://schemas.microsoft.com/office/drawing/2014/main" id="{D5C2B08C-4DDE-4CF0-8E55-05BE81111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5759217"/>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0E2238-2FD0-4FDB-AACC-956EF8834DEC}"/>
              </a:ext>
            </a:extLst>
          </p:cNvPr>
          <p:cNvCxnSpPr>
            <a:cxnSpLocks/>
            <a:endCxn id="19" idx="1"/>
          </p:cNvCxnSpPr>
          <p:nvPr/>
        </p:nvCxnSpPr>
        <p:spPr>
          <a:xfrm>
            <a:off x="3043997" y="6216417"/>
            <a:ext cx="264560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25" name="Table 6">
            <a:extLst>
              <a:ext uri="{FF2B5EF4-FFF2-40B4-BE49-F238E27FC236}">
                <a16:creationId xmlns:a16="http://schemas.microsoft.com/office/drawing/2014/main" id="{96C25A33-1904-45C4-9C53-EB0F1C046F1E}"/>
              </a:ext>
            </a:extLst>
          </p:cNvPr>
          <p:cNvGraphicFramePr>
            <a:graphicFrameLocks noGrp="1"/>
          </p:cNvGraphicFramePr>
          <p:nvPr/>
        </p:nvGraphicFramePr>
        <p:xfrm>
          <a:off x="5869599" y="232735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30" name="Straight Arrow Connector 29">
            <a:extLst>
              <a:ext uri="{FF2B5EF4-FFF2-40B4-BE49-F238E27FC236}">
                <a16:creationId xmlns:a16="http://schemas.microsoft.com/office/drawing/2014/main" id="{2C0D475A-451C-4B5A-B37E-6DB052DA66B5}"/>
              </a:ext>
            </a:extLst>
          </p:cNvPr>
          <p:cNvCxnSpPr>
            <a:cxnSpLocks/>
          </p:cNvCxnSpPr>
          <p:nvPr/>
        </p:nvCxnSpPr>
        <p:spPr>
          <a:xfrm>
            <a:off x="2496797" y="2976282"/>
            <a:ext cx="0" cy="71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6">
            <a:extLst>
              <a:ext uri="{FF2B5EF4-FFF2-40B4-BE49-F238E27FC236}">
                <a16:creationId xmlns:a16="http://schemas.microsoft.com/office/drawing/2014/main" id="{CF80E379-CEF0-4C87-9167-E016F9FB2820}"/>
              </a:ext>
            </a:extLst>
          </p:cNvPr>
          <p:cNvGraphicFramePr>
            <a:graphicFrameLocks noGrp="1"/>
          </p:cNvGraphicFramePr>
          <p:nvPr/>
        </p:nvGraphicFramePr>
        <p:xfrm>
          <a:off x="2129597"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
        <p:nvSpPr>
          <p:cNvPr id="32" name="TextBox 31">
            <a:extLst>
              <a:ext uri="{FF2B5EF4-FFF2-40B4-BE49-F238E27FC236}">
                <a16:creationId xmlns:a16="http://schemas.microsoft.com/office/drawing/2014/main" id="{C4790178-3CD5-4225-9632-701316C9933E}"/>
              </a:ext>
            </a:extLst>
          </p:cNvPr>
          <p:cNvSpPr txBox="1"/>
          <p:nvPr/>
        </p:nvSpPr>
        <p:spPr>
          <a:xfrm>
            <a:off x="1097484" y="3794514"/>
            <a:ext cx="889731" cy="369332"/>
          </a:xfrm>
          <a:prstGeom prst="rect">
            <a:avLst/>
          </a:prstGeom>
          <a:noFill/>
        </p:spPr>
        <p:txBody>
          <a:bodyPr wrap="none" rtlCol="0">
            <a:spAutoFit/>
          </a:bodyPr>
          <a:lstStyle/>
          <a:p>
            <a:r>
              <a:rPr lang="en-GB" dirty="0">
                <a:solidFill>
                  <a:schemeClr val="accent1"/>
                </a:solidFill>
              </a:rPr>
              <a:t>Test set</a:t>
            </a:r>
          </a:p>
        </p:txBody>
      </p:sp>
      <p:cxnSp>
        <p:nvCxnSpPr>
          <p:cNvPr id="37" name="Straight Arrow Connector 36">
            <a:extLst>
              <a:ext uri="{FF2B5EF4-FFF2-40B4-BE49-F238E27FC236}">
                <a16:creationId xmlns:a16="http://schemas.microsoft.com/office/drawing/2014/main" id="{003D77F4-366D-4F19-859B-E272ED417BEE}"/>
              </a:ext>
            </a:extLst>
          </p:cNvPr>
          <p:cNvCxnSpPr>
            <a:cxnSpLocks/>
          </p:cNvCxnSpPr>
          <p:nvPr/>
        </p:nvCxnSpPr>
        <p:spPr>
          <a:xfrm>
            <a:off x="2497599" y="4240306"/>
            <a:ext cx="0" cy="1299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Table 6">
            <a:extLst>
              <a:ext uri="{FF2B5EF4-FFF2-40B4-BE49-F238E27FC236}">
                <a16:creationId xmlns:a16="http://schemas.microsoft.com/office/drawing/2014/main" id="{F57B5F5D-CC54-4A1E-9998-710B42B46857}"/>
              </a:ext>
            </a:extLst>
          </p:cNvPr>
          <p:cNvGraphicFramePr>
            <a:graphicFrameLocks noGrp="1"/>
          </p:cNvGraphicFramePr>
          <p:nvPr/>
        </p:nvGraphicFramePr>
        <p:xfrm>
          <a:off x="2252426" y="614190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45" name="Straight Arrow Connector 44">
            <a:extLst>
              <a:ext uri="{FF2B5EF4-FFF2-40B4-BE49-F238E27FC236}">
                <a16:creationId xmlns:a16="http://schemas.microsoft.com/office/drawing/2014/main" id="{CD3C96EB-C482-41BE-B52D-7CF7312F3B16}"/>
              </a:ext>
            </a:extLst>
          </p:cNvPr>
          <p:cNvCxnSpPr>
            <a:cxnSpLocks/>
          </p:cNvCxnSpPr>
          <p:nvPr/>
        </p:nvCxnSpPr>
        <p:spPr>
          <a:xfrm>
            <a:off x="3043997" y="3979180"/>
            <a:ext cx="6202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00494A4-100E-4272-BFAC-50A5E071EC07}"/>
              </a:ext>
            </a:extLst>
          </p:cNvPr>
          <p:cNvSpPr txBox="1"/>
          <p:nvPr/>
        </p:nvSpPr>
        <p:spPr>
          <a:xfrm>
            <a:off x="9007002" y="3391758"/>
            <a:ext cx="1376402" cy="369332"/>
          </a:xfrm>
          <a:prstGeom prst="rect">
            <a:avLst/>
          </a:prstGeom>
          <a:noFill/>
        </p:spPr>
        <p:txBody>
          <a:bodyPr wrap="none" rtlCol="0">
            <a:spAutoFit/>
          </a:bodyPr>
          <a:lstStyle/>
          <a:p>
            <a:r>
              <a:rPr lang="en-GB" dirty="0">
                <a:solidFill>
                  <a:schemeClr val="accent1"/>
                </a:solidFill>
              </a:rPr>
              <a:t>Actual labels</a:t>
            </a:r>
          </a:p>
        </p:txBody>
      </p:sp>
      <p:graphicFrame>
        <p:nvGraphicFramePr>
          <p:cNvPr id="55" name="Table 6">
            <a:extLst>
              <a:ext uri="{FF2B5EF4-FFF2-40B4-BE49-F238E27FC236}">
                <a16:creationId xmlns:a16="http://schemas.microsoft.com/office/drawing/2014/main" id="{EC3B9A5C-197C-4A00-8216-1F566A7919DB}"/>
              </a:ext>
            </a:extLst>
          </p:cNvPr>
          <p:cNvGraphicFramePr>
            <a:graphicFrameLocks noGrp="1"/>
          </p:cNvGraphicFramePr>
          <p:nvPr/>
        </p:nvGraphicFramePr>
        <p:xfrm>
          <a:off x="9058952"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29" name="Straight Arrow Connector 28">
            <a:extLst>
              <a:ext uri="{FF2B5EF4-FFF2-40B4-BE49-F238E27FC236}">
                <a16:creationId xmlns:a16="http://schemas.microsoft.com/office/drawing/2014/main" id="{046B1720-513D-4ED4-B3B2-0B598B8CEC2B}"/>
              </a:ext>
            </a:extLst>
          </p:cNvPr>
          <p:cNvCxnSpPr>
            <a:cxnSpLocks/>
          </p:cNvCxnSpPr>
          <p:nvPr/>
        </p:nvCxnSpPr>
        <p:spPr>
          <a:xfrm>
            <a:off x="6603999" y="6216417"/>
            <a:ext cx="26460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756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46</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5245860" cy="701731"/>
          </a:xfrm>
          <a:solidFill>
            <a:schemeClr val="accent1"/>
          </a:solidFill>
        </p:spPr>
        <p:txBody>
          <a:bodyPr>
            <a:spAutoFit/>
          </a:bodyPr>
          <a:lstStyle/>
          <a:p>
            <a:r>
              <a:rPr lang="en-GB" dirty="0"/>
              <a:t>Evaluating a Model</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364348" cy="369332"/>
          </a:xfrm>
          <a:prstGeom prst="rect">
            <a:avLst/>
          </a:prstGeom>
          <a:noFill/>
        </p:spPr>
        <p:txBody>
          <a:bodyPr wrap="none" rtlCol="0">
            <a:spAutoFit/>
          </a:bodyPr>
          <a:lstStyle/>
          <a:p>
            <a:r>
              <a:rPr lang="en-GB" dirty="0">
                <a:solidFill>
                  <a:schemeClr val="accent1"/>
                </a:solidFill>
              </a:rPr>
              <a:t>Historic data</a:t>
            </a:r>
          </a:p>
        </p:txBody>
      </p:sp>
      <p:sp>
        <p:nvSpPr>
          <p:cNvPr id="8" name="TextBox 7">
            <a:extLst>
              <a:ext uri="{FF2B5EF4-FFF2-40B4-BE49-F238E27FC236}">
                <a16:creationId xmlns:a16="http://schemas.microsoft.com/office/drawing/2014/main" id="{2D129151-F56C-4E81-AAA2-65C03D36A2BA}"/>
              </a:ext>
            </a:extLst>
          </p:cNvPr>
          <p:cNvSpPr txBox="1"/>
          <p:nvPr/>
        </p:nvSpPr>
        <p:spPr>
          <a:xfrm>
            <a:off x="1987215" y="5628995"/>
            <a:ext cx="1020767" cy="369332"/>
          </a:xfrm>
          <a:prstGeom prst="rect">
            <a:avLst/>
          </a:prstGeom>
          <a:noFill/>
        </p:spPr>
        <p:txBody>
          <a:bodyPr wrap="square" rtlCol="0">
            <a:spAutoFit/>
          </a:bodyPr>
          <a:lstStyle/>
          <a:p>
            <a:r>
              <a:rPr lang="en-GB" dirty="0">
                <a:solidFill>
                  <a:schemeClr val="accent1"/>
                </a:solidFill>
              </a:rPr>
              <a:t>Features</a:t>
            </a:r>
          </a:p>
        </p:txBody>
      </p:sp>
      <p:sp>
        <p:nvSpPr>
          <p:cNvPr id="9" name="TextBox 8">
            <a:extLst>
              <a:ext uri="{FF2B5EF4-FFF2-40B4-BE49-F238E27FC236}">
                <a16:creationId xmlns:a16="http://schemas.microsoft.com/office/drawing/2014/main" id="{CB7D0176-F0FA-4438-A92A-7D0F6FCF7A9F}"/>
              </a:ext>
            </a:extLst>
          </p:cNvPr>
          <p:cNvSpPr txBox="1"/>
          <p:nvPr/>
        </p:nvSpPr>
        <p:spPr>
          <a:xfrm>
            <a:off x="5606370" y="1684280"/>
            <a:ext cx="1260858" cy="369332"/>
          </a:xfrm>
          <a:prstGeom prst="rect">
            <a:avLst/>
          </a:prstGeom>
          <a:noFill/>
        </p:spPr>
        <p:txBody>
          <a:bodyPr wrap="none" rtlCol="0">
            <a:spAutoFit/>
          </a:bodyPr>
          <a:lstStyle/>
          <a:p>
            <a:r>
              <a:rPr lang="en-GB" dirty="0">
                <a:solidFill>
                  <a:schemeClr val="accent1"/>
                </a:solidFill>
              </a:rPr>
              <a:t>Training set</a:t>
            </a:r>
          </a:p>
        </p:txBody>
      </p:sp>
      <p:sp>
        <p:nvSpPr>
          <p:cNvPr id="11" name="TextBox 10">
            <a:extLst>
              <a:ext uri="{FF2B5EF4-FFF2-40B4-BE49-F238E27FC236}">
                <a16:creationId xmlns:a16="http://schemas.microsoft.com/office/drawing/2014/main" id="{E4C22973-ACA4-42C3-8C2A-30FC586B87EE}"/>
              </a:ext>
            </a:extLst>
          </p:cNvPr>
          <p:cNvSpPr txBox="1"/>
          <p:nvPr/>
        </p:nvSpPr>
        <p:spPr>
          <a:xfrm>
            <a:off x="5749896" y="5389885"/>
            <a:ext cx="793807" cy="369332"/>
          </a:xfrm>
          <a:prstGeom prst="rect">
            <a:avLst/>
          </a:prstGeom>
          <a:noFill/>
        </p:spPr>
        <p:txBody>
          <a:bodyPr wrap="none" rtlCol="0">
            <a:spAutoFit/>
          </a:bodyPr>
          <a:lstStyle/>
          <a:p>
            <a:r>
              <a:rPr lang="en-GB" dirty="0">
                <a:solidFill>
                  <a:schemeClr val="accent1"/>
                </a:solidFill>
              </a:rPr>
              <a:t>Model</a:t>
            </a:r>
          </a:p>
        </p:txBody>
      </p:sp>
      <p:sp>
        <p:nvSpPr>
          <p:cNvPr id="12" name="TextBox 11">
            <a:extLst>
              <a:ext uri="{FF2B5EF4-FFF2-40B4-BE49-F238E27FC236}">
                <a16:creationId xmlns:a16="http://schemas.microsoft.com/office/drawing/2014/main" id="{56110B48-2263-435E-9FFF-2220FBFCD375}"/>
              </a:ext>
            </a:extLst>
          </p:cNvPr>
          <p:cNvSpPr txBox="1"/>
          <p:nvPr/>
        </p:nvSpPr>
        <p:spPr>
          <a:xfrm>
            <a:off x="8880748" y="5628995"/>
            <a:ext cx="1676356" cy="369332"/>
          </a:xfrm>
          <a:prstGeom prst="rect">
            <a:avLst/>
          </a:prstGeom>
          <a:noFill/>
        </p:spPr>
        <p:txBody>
          <a:bodyPr wrap="none" rtlCol="0">
            <a:spAutoFit/>
          </a:bodyPr>
          <a:lstStyle/>
          <a:p>
            <a:r>
              <a:rPr lang="en-GB" dirty="0">
                <a:solidFill>
                  <a:schemeClr val="accent6"/>
                </a:solidFill>
              </a:rPr>
              <a:t>Predicted labels</a:t>
            </a:r>
          </a:p>
        </p:txBody>
      </p:sp>
      <p:pic>
        <p:nvPicPr>
          <p:cNvPr id="19" name="Graphic 18" descr="Gears">
            <a:extLst>
              <a:ext uri="{FF2B5EF4-FFF2-40B4-BE49-F238E27FC236}">
                <a16:creationId xmlns:a16="http://schemas.microsoft.com/office/drawing/2014/main" id="{D5C2B08C-4DDE-4CF0-8E55-05BE81111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5759217"/>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0E2238-2FD0-4FDB-AACC-956EF8834DEC}"/>
              </a:ext>
            </a:extLst>
          </p:cNvPr>
          <p:cNvCxnSpPr>
            <a:cxnSpLocks/>
            <a:endCxn id="19" idx="1"/>
          </p:cNvCxnSpPr>
          <p:nvPr/>
        </p:nvCxnSpPr>
        <p:spPr>
          <a:xfrm>
            <a:off x="3043997" y="6216417"/>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3A5795-5812-4C81-869D-7903283B3933}"/>
              </a:ext>
            </a:extLst>
          </p:cNvPr>
          <p:cNvCxnSpPr>
            <a:cxnSpLocks/>
            <a:stCxn id="19" idx="3"/>
          </p:cNvCxnSpPr>
          <p:nvPr/>
        </p:nvCxnSpPr>
        <p:spPr>
          <a:xfrm>
            <a:off x="6603999" y="6216417"/>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28" name="Table 6">
            <a:extLst>
              <a:ext uri="{FF2B5EF4-FFF2-40B4-BE49-F238E27FC236}">
                <a16:creationId xmlns:a16="http://schemas.microsoft.com/office/drawing/2014/main" id="{E3055A86-CB63-4AC8-B995-481869135588}"/>
              </a:ext>
            </a:extLst>
          </p:cNvPr>
          <p:cNvGraphicFramePr>
            <a:graphicFrameLocks noGrp="1"/>
          </p:cNvGraphicFramePr>
          <p:nvPr>
            <p:extLst>
              <p:ext uri="{D42A27DB-BD31-4B8C-83A1-F6EECF244321}">
                <p14:modId xmlns:p14="http://schemas.microsoft.com/office/powerpoint/2010/main" val="3039762803"/>
              </p:ext>
            </p:extLst>
          </p:nvPr>
        </p:nvGraphicFramePr>
        <p:xfrm>
          <a:off x="9084324" y="6132940"/>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graphicFrame>
        <p:nvGraphicFramePr>
          <p:cNvPr id="25" name="Table 6">
            <a:extLst>
              <a:ext uri="{FF2B5EF4-FFF2-40B4-BE49-F238E27FC236}">
                <a16:creationId xmlns:a16="http://schemas.microsoft.com/office/drawing/2014/main" id="{96C25A33-1904-45C4-9C53-EB0F1C046F1E}"/>
              </a:ext>
            </a:extLst>
          </p:cNvPr>
          <p:cNvGraphicFramePr>
            <a:graphicFrameLocks noGrp="1"/>
          </p:cNvGraphicFramePr>
          <p:nvPr/>
        </p:nvGraphicFramePr>
        <p:xfrm>
          <a:off x="5869599" y="232735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30" name="Straight Arrow Connector 29">
            <a:extLst>
              <a:ext uri="{FF2B5EF4-FFF2-40B4-BE49-F238E27FC236}">
                <a16:creationId xmlns:a16="http://schemas.microsoft.com/office/drawing/2014/main" id="{2C0D475A-451C-4B5A-B37E-6DB052DA66B5}"/>
              </a:ext>
            </a:extLst>
          </p:cNvPr>
          <p:cNvCxnSpPr>
            <a:cxnSpLocks/>
          </p:cNvCxnSpPr>
          <p:nvPr/>
        </p:nvCxnSpPr>
        <p:spPr>
          <a:xfrm>
            <a:off x="2496797" y="2976282"/>
            <a:ext cx="0" cy="71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6">
            <a:extLst>
              <a:ext uri="{FF2B5EF4-FFF2-40B4-BE49-F238E27FC236}">
                <a16:creationId xmlns:a16="http://schemas.microsoft.com/office/drawing/2014/main" id="{CF80E379-CEF0-4C87-9167-E016F9FB2820}"/>
              </a:ext>
            </a:extLst>
          </p:cNvPr>
          <p:cNvGraphicFramePr>
            <a:graphicFrameLocks noGrp="1"/>
          </p:cNvGraphicFramePr>
          <p:nvPr/>
        </p:nvGraphicFramePr>
        <p:xfrm>
          <a:off x="2129597"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
        <p:nvSpPr>
          <p:cNvPr id="32" name="TextBox 31">
            <a:extLst>
              <a:ext uri="{FF2B5EF4-FFF2-40B4-BE49-F238E27FC236}">
                <a16:creationId xmlns:a16="http://schemas.microsoft.com/office/drawing/2014/main" id="{C4790178-3CD5-4225-9632-701316C9933E}"/>
              </a:ext>
            </a:extLst>
          </p:cNvPr>
          <p:cNvSpPr txBox="1"/>
          <p:nvPr/>
        </p:nvSpPr>
        <p:spPr>
          <a:xfrm>
            <a:off x="1097484" y="3794514"/>
            <a:ext cx="889731" cy="369332"/>
          </a:xfrm>
          <a:prstGeom prst="rect">
            <a:avLst/>
          </a:prstGeom>
          <a:noFill/>
        </p:spPr>
        <p:txBody>
          <a:bodyPr wrap="none" rtlCol="0">
            <a:spAutoFit/>
          </a:bodyPr>
          <a:lstStyle/>
          <a:p>
            <a:r>
              <a:rPr lang="en-GB" dirty="0">
                <a:solidFill>
                  <a:schemeClr val="accent1"/>
                </a:solidFill>
              </a:rPr>
              <a:t>Test set</a:t>
            </a:r>
          </a:p>
        </p:txBody>
      </p:sp>
      <p:cxnSp>
        <p:nvCxnSpPr>
          <p:cNvPr id="37" name="Straight Arrow Connector 36">
            <a:extLst>
              <a:ext uri="{FF2B5EF4-FFF2-40B4-BE49-F238E27FC236}">
                <a16:creationId xmlns:a16="http://schemas.microsoft.com/office/drawing/2014/main" id="{003D77F4-366D-4F19-859B-E272ED417BEE}"/>
              </a:ext>
            </a:extLst>
          </p:cNvPr>
          <p:cNvCxnSpPr>
            <a:cxnSpLocks/>
          </p:cNvCxnSpPr>
          <p:nvPr/>
        </p:nvCxnSpPr>
        <p:spPr>
          <a:xfrm>
            <a:off x="2497599" y="4240306"/>
            <a:ext cx="0" cy="1299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Table 6">
            <a:extLst>
              <a:ext uri="{FF2B5EF4-FFF2-40B4-BE49-F238E27FC236}">
                <a16:creationId xmlns:a16="http://schemas.microsoft.com/office/drawing/2014/main" id="{F57B5F5D-CC54-4A1E-9998-710B42B46857}"/>
              </a:ext>
            </a:extLst>
          </p:cNvPr>
          <p:cNvGraphicFramePr>
            <a:graphicFrameLocks noGrp="1"/>
          </p:cNvGraphicFramePr>
          <p:nvPr/>
        </p:nvGraphicFramePr>
        <p:xfrm>
          <a:off x="2252426" y="614190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45" name="Straight Arrow Connector 44">
            <a:extLst>
              <a:ext uri="{FF2B5EF4-FFF2-40B4-BE49-F238E27FC236}">
                <a16:creationId xmlns:a16="http://schemas.microsoft.com/office/drawing/2014/main" id="{CD3C96EB-C482-41BE-B52D-7CF7312F3B16}"/>
              </a:ext>
            </a:extLst>
          </p:cNvPr>
          <p:cNvCxnSpPr>
            <a:cxnSpLocks/>
          </p:cNvCxnSpPr>
          <p:nvPr/>
        </p:nvCxnSpPr>
        <p:spPr>
          <a:xfrm>
            <a:off x="3043997" y="3979180"/>
            <a:ext cx="6202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00494A4-100E-4272-BFAC-50A5E071EC07}"/>
              </a:ext>
            </a:extLst>
          </p:cNvPr>
          <p:cNvSpPr txBox="1"/>
          <p:nvPr/>
        </p:nvSpPr>
        <p:spPr>
          <a:xfrm>
            <a:off x="9007002" y="3391758"/>
            <a:ext cx="1376402" cy="369332"/>
          </a:xfrm>
          <a:prstGeom prst="rect">
            <a:avLst/>
          </a:prstGeom>
          <a:noFill/>
        </p:spPr>
        <p:txBody>
          <a:bodyPr wrap="none" rtlCol="0">
            <a:spAutoFit/>
          </a:bodyPr>
          <a:lstStyle/>
          <a:p>
            <a:r>
              <a:rPr lang="en-GB" dirty="0">
                <a:solidFill>
                  <a:schemeClr val="accent1"/>
                </a:solidFill>
              </a:rPr>
              <a:t>Actual labels</a:t>
            </a:r>
          </a:p>
        </p:txBody>
      </p:sp>
      <p:graphicFrame>
        <p:nvGraphicFramePr>
          <p:cNvPr id="55" name="Table 6">
            <a:extLst>
              <a:ext uri="{FF2B5EF4-FFF2-40B4-BE49-F238E27FC236}">
                <a16:creationId xmlns:a16="http://schemas.microsoft.com/office/drawing/2014/main" id="{EC3B9A5C-197C-4A00-8216-1F566A7919DB}"/>
              </a:ext>
            </a:extLst>
          </p:cNvPr>
          <p:cNvGraphicFramePr>
            <a:graphicFrameLocks noGrp="1"/>
          </p:cNvGraphicFramePr>
          <p:nvPr/>
        </p:nvGraphicFramePr>
        <p:xfrm>
          <a:off x="9058952"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Tree>
    <p:extLst>
      <p:ext uri="{BB962C8B-B14F-4D97-AF65-F5344CB8AC3E}">
        <p14:creationId xmlns:p14="http://schemas.microsoft.com/office/powerpoint/2010/main" val="1590595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47</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5245860" cy="701731"/>
          </a:xfrm>
          <a:solidFill>
            <a:schemeClr val="accent1"/>
          </a:solidFill>
        </p:spPr>
        <p:txBody>
          <a:bodyPr>
            <a:spAutoFit/>
          </a:bodyPr>
          <a:lstStyle/>
          <a:p>
            <a:r>
              <a:rPr lang="en-GB" dirty="0"/>
              <a:t>Evaluating a Model</a:t>
            </a:r>
          </a:p>
        </p:txBody>
      </p: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364348" cy="369332"/>
          </a:xfrm>
          <a:prstGeom prst="rect">
            <a:avLst/>
          </a:prstGeom>
          <a:noFill/>
        </p:spPr>
        <p:txBody>
          <a:bodyPr wrap="none" rtlCol="0">
            <a:spAutoFit/>
          </a:bodyPr>
          <a:lstStyle/>
          <a:p>
            <a:r>
              <a:rPr lang="en-GB" dirty="0">
                <a:solidFill>
                  <a:schemeClr val="accent1"/>
                </a:solidFill>
              </a:rPr>
              <a:t>Historic data</a:t>
            </a:r>
          </a:p>
        </p:txBody>
      </p:sp>
      <p:sp>
        <p:nvSpPr>
          <p:cNvPr id="8" name="TextBox 7">
            <a:extLst>
              <a:ext uri="{FF2B5EF4-FFF2-40B4-BE49-F238E27FC236}">
                <a16:creationId xmlns:a16="http://schemas.microsoft.com/office/drawing/2014/main" id="{2D129151-F56C-4E81-AAA2-65C03D36A2BA}"/>
              </a:ext>
            </a:extLst>
          </p:cNvPr>
          <p:cNvSpPr txBox="1"/>
          <p:nvPr/>
        </p:nvSpPr>
        <p:spPr>
          <a:xfrm>
            <a:off x="1987215" y="5628995"/>
            <a:ext cx="1020767" cy="369332"/>
          </a:xfrm>
          <a:prstGeom prst="rect">
            <a:avLst/>
          </a:prstGeom>
          <a:noFill/>
        </p:spPr>
        <p:txBody>
          <a:bodyPr wrap="square" rtlCol="0">
            <a:spAutoFit/>
          </a:bodyPr>
          <a:lstStyle/>
          <a:p>
            <a:r>
              <a:rPr lang="en-GB" dirty="0">
                <a:solidFill>
                  <a:schemeClr val="accent1"/>
                </a:solidFill>
              </a:rPr>
              <a:t>Features</a:t>
            </a:r>
          </a:p>
        </p:txBody>
      </p:sp>
      <p:sp>
        <p:nvSpPr>
          <p:cNvPr id="9" name="TextBox 8">
            <a:extLst>
              <a:ext uri="{FF2B5EF4-FFF2-40B4-BE49-F238E27FC236}">
                <a16:creationId xmlns:a16="http://schemas.microsoft.com/office/drawing/2014/main" id="{CB7D0176-F0FA-4438-A92A-7D0F6FCF7A9F}"/>
              </a:ext>
            </a:extLst>
          </p:cNvPr>
          <p:cNvSpPr txBox="1"/>
          <p:nvPr/>
        </p:nvSpPr>
        <p:spPr>
          <a:xfrm>
            <a:off x="5606370" y="1684280"/>
            <a:ext cx="1260858" cy="369332"/>
          </a:xfrm>
          <a:prstGeom prst="rect">
            <a:avLst/>
          </a:prstGeom>
          <a:noFill/>
        </p:spPr>
        <p:txBody>
          <a:bodyPr wrap="none" rtlCol="0">
            <a:spAutoFit/>
          </a:bodyPr>
          <a:lstStyle/>
          <a:p>
            <a:r>
              <a:rPr lang="en-GB" dirty="0">
                <a:solidFill>
                  <a:schemeClr val="accent1"/>
                </a:solidFill>
              </a:rPr>
              <a:t>Training set</a:t>
            </a:r>
          </a:p>
        </p:txBody>
      </p:sp>
      <p:sp>
        <p:nvSpPr>
          <p:cNvPr id="11" name="TextBox 10">
            <a:extLst>
              <a:ext uri="{FF2B5EF4-FFF2-40B4-BE49-F238E27FC236}">
                <a16:creationId xmlns:a16="http://schemas.microsoft.com/office/drawing/2014/main" id="{E4C22973-ACA4-42C3-8C2A-30FC586B87EE}"/>
              </a:ext>
            </a:extLst>
          </p:cNvPr>
          <p:cNvSpPr txBox="1"/>
          <p:nvPr/>
        </p:nvSpPr>
        <p:spPr>
          <a:xfrm>
            <a:off x="5749896" y="5389885"/>
            <a:ext cx="793807" cy="369332"/>
          </a:xfrm>
          <a:prstGeom prst="rect">
            <a:avLst/>
          </a:prstGeom>
          <a:noFill/>
        </p:spPr>
        <p:txBody>
          <a:bodyPr wrap="none" rtlCol="0">
            <a:spAutoFit/>
          </a:bodyPr>
          <a:lstStyle/>
          <a:p>
            <a:r>
              <a:rPr lang="en-GB" dirty="0">
                <a:solidFill>
                  <a:schemeClr val="accent1"/>
                </a:solidFill>
              </a:rPr>
              <a:t>Model</a:t>
            </a:r>
          </a:p>
        </p:txBody>
      </p:sp>
      <p:sp>
        <p:nvSpPr>
          <p:cNvPr id="12" name="TextBox 11">
            <a:extLst>
              <a:ext uri="{FF2B5EF4-FFF2-40B4-BE49-F238E27FC236}">
                <a16:creationId xmlns:a16="http://schemas.microsoft.com/office/drawing/2014/main" id="{56110B48-2263-435E-9FFF-2220FBFCD375}"/>
              </a:ext>
            </a:extLst>
          </p:cNvPr>
          <p:cNvSpPr txBox="1"/>
          <p:nvPr/>
        </p:nvSpPr>
        <p:spPr>
          <a:xfrm>
            <a:off x="8880748" y="5628995"/>
            <a:ext cx="1676356" cy="369332"/>
          </a:xfrm>
          <a:prstGeom prst="rect">
            <a:avLst/>
          </a:prstGeom>
          <a:noFill/>
        </p:spPr>
        <p:txBody>
          <a:bodyPr wrap="none" rtlCol="0">
            <a:spAutoFit/>
          </a:bodyPr>
          <a:lstStyle/>
          <a:p>
            <a:r>
              <a:rPr lang="en-GB" dirty="0">
                <a:solidFill>
                  <a:schemeClr val="accent1"/>
                </a:solidFill>
              </a:rPr>
              <a:t>Predicted labels</a:t>
            </a:r>
          </a:p>
        </p:txBody>
      </p:sp>
      <p:pic>
        <p:nvPicPr>
          <p:cNvPr id="19" name="Graphic 18" descr="Gears">
            <a:extLst>
              <a:ext uri="{FF2B5EF4-FFF2-40B4-BE49-F238E27FC236}">
                <a16:creationId xmlns:a16="http://schemas.microsoft.com/office/drawing/2014/main" id="{D5C2B08C-4DDE-4CF0-8E55-05BE81111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5759217"/>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0E2238-2FD0-4FDB-AACC-956EF8834DEC}"/>
              </a:ext>
            </a:extLst>
          </p:cNvPr>
          <p:cNvCxnSpPr>
            <a:cxnSpLocks/>
            <a:endCxn id="19" idx="1"/>
          </p:cNvCxnSpPr>
          <p:nvPr/>
        </p:nvCxnSpPr>
        <p:spPr>
          <a:xfrm>
            <a:off x="3043997" y="6216417"/>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3A5795-5812-4C81-869D-7903283B3933}"/>
              </a:ext>
            </a:extLst>
          </p:cNvPr>
          <p:cNvCxnSpPr>
            <a:cxnSpLocks/>
            <a:stCxn id="19" idx="3"/>
          </p:cNvCxnSpPr>
          <p:nvPr/>
        </p:nvCxnSpPr>
        <p:spPr>
          <a:xfrm>
            <a:off x="6603999" y="6216417"/>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28" name="Table 6">
            <a:extLst>
              <a:ext uri="{FF2B5EF4-FFF2-40B4-BE49-F238E27FC236}">
                <a16:creationId xmlns:a16="http://schemas.microsoft.com/office/drawing/2014/main" id="{E3055A86-CB63-4AC8-B995-481869135588}"/>
              </a:ext>
            </a:extLst>
          </p:cNvPr>
          <p:cNvGraphicFramePr>
            <a:graphicFrameLocks noGrp="1"/>
          </p:cNvGraphicFramePr>
          <p:nvPr>
            <p:extLst>
              <p:ext uri="{D42A27DB-BD31-4B8C-83A1-F6EECF244321}">
                <p14:modId xmlns:p14="http://schemas.microsoft.com/office/powerpoint/2010/main" val="1894230971"/>
              </p:ext>
            </p:extLst>
          </p:nvPr>
        </p:nvGraphicFramePr>
        <p:xfrm>
          <a:off x="9084324" y="6132940"/>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graphicFrame>
        <p:nvGraphicFramePr>
          <p:cNvPr id="25" name="Table 6">
            <a:extLst>
              <a:ext uri="{FF2B5EF4-FFF2-40B4-BE49-F238E27FC236}">
                <a16:creationId xmlns:a16="http://schemas.microsoft.com/office/drawing/2014/main" id="{96C25A33-1904-45C4-9C53-EB0F1C046F1E}"/>
              </a:ext>
            </a:extLst>
          </p:cNvPr>
          <p:cNvGraphicFramePr>
            <a:graphicFrameLocks noGrp="1"/>
          </p:cNvGraphicFramePr>
          <p:nvPr>
            <p:extLst>
              <p:ext uri="{D42A27DB-BD31-4B8C-83A1-F6EECF244321}">
                <p14:modId xmlns:p14="http://schemas.microsoft.com/office/powerpoint/2010/main" val="1790084983"/>
              </p:ext>
            </p:extLst>
          </p:nvPr>
        </p:nvGraphicFramePr>
        <p:xfrm>
          <a:off x="5869599" y="232735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30" name="Straight Arrow Connector 29">
            <a:extLst>
              <a:ext uri="{FF2B5EF4-FFF2-40B4-BE49-F238E27FC236}">
                <a16:creationId xmlns:a16="http://schemas.microsoft.com/office/drawing/2014/main" id="{2C0D475A-451C-4B5A-B37E-6DB052DA66B5}"/>
              </a:ext>
            </a:extLst>
          </p:cNvPr>
          <p:cNvCxnSpPr>
            <a:cxnSpLocks/>
          </p:cNvCxnSpPr>
          <p:nvPr/>
        </p:nvCxnSpPr>
        <p:spPr>
          <a:xfrm>
            <a:off x="2496797" y="2976282"/>
            <a:ext cx="0" cy="71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6">
            <a:extLst>
              <a:ext uri="{FF2B5EF4-FFF2-40B4-BE49-F238E27FC236}">
                <a16:creationId xmlns:a16="http://schemas.microsoft.com/office/drawing/2014/main" id="{CF80E379-CEF0-4C87-9167-E016F9FB2820}"/>
              </a:ext>
            </a:extLst>
          </p:cNvPr>
          <p:cNvGraphicFramePr>
            <a:graphicFrameLocks noGrp="1"/>
          </p:cNvGraphicFramePr>
          <p:nvPr>
            <p:extLst>
              <p:ext uri="{D42A27DB-BD31-4B8C-83A1-F6EECF244321}">
                <p14:modId xmlns:p14="http://schemas.microsoft.com/office/powerpoint/2010/main" val="4240025878"/>
              </p:ext>
            </p:extLst>
          </p:nvPr>
        </p:nvGraphicFramePr>
        <p:xfrm>
          <a:off x="2129597"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
        <p:nvSpPr>
          <p:cNvPr id="32" name="TextBox 31">
            <a:extLst>
              <a:ext uri="{FF2B5EF4-FFF2-40B4-BE49-F238E27FC236}">
                <a16:creationId xmlns:a16="http://schemas.microsoft.com/office/drawing/2014/main" id="{C4790178-3CD5-4225-9632-701316C9933E}"/>
              </a:ext>
            </a:extLst>
          </p:cNvPr>
          <p:cNvSpPr txBox="1"/>
          <p:nvPr/>
        </p:nvSpPr>
        <p:spPr>
          <a:xfrm>
            <a:off x="1097484" y="3794514"/>
            <a:ext cx="889731" cy="369332"/>
          </a:xfrm>
          <a:prstGeom prst="rect">
            <a:avLst/>
          </a:prstGeom>
          <a:noFill/>
        </p:spPr>
        <p:txBody>
          <a:bodyPr wrap="none" rtlCol="0">
            <a:spAutoFit/>
          </a:bodyPr>
          <a:lstStyle/>
          <a:p>
            <a:r>
              <a:rPr lang="en-GB" dirty="0">
                <a:solidFill>
                  <a:schemeClr val="accent1"/>
                </a:solidFill>
              </a:rPr>
              <a:t>Test set</a:t>
            </a:r>
          </a:p>
        </p:txBody>
      </p:sp>
      <p:cxnSp>
        <p:nvCxnSpPr>
          <p:cNvPr id="37" name="Straight Arrow Connector 36">
            <a:extLst>
              <a:ext uri="{FF2B5EF4-FFF2-40B4-BE49-F238E27FC236}">
                <a16:creationId xmlns:a16="http://schemas.microsoft.com/office/drawing/2014/main" id="{003D77F4-366D-4F19-859B-E272ED417BEE}"/>
              </a:ext>
            </a:extLst>
          </p:cNvPr>
          <p:cNvCxnSpPr>
            <a:cxnSpLocks/>
          </p:cNvCxnSpPr>
          <p:nvPr/>
        </p:nvCxnSpPr>
        <p:spPr>
          <a:xfrm>
            <a:off x="2497599" y="4240306"/>
            <a:ext cx="0" cy="1299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Table 6">
            <a:extLst>
              <a:ext uri="{FF2B5EF4-FFF2-40B4-BE49-F238E27FC236}">
                <a16:creationId xmlns:a16="http://schemas.microsoft.com/office/drawing/2014/main" id="{F57B5F5D-CC54-4A1E-9998-710B42B46857}"/>
              </a:ext>
            </a:extLst>
          </p:cNvPr>
          <p:cNvGraphicFramePr>
            <a:graphicFrameLocks noGrp="1"/>
          </p:cNvGraphicFramePr>
          <p:nvPr>
            <p:extLst>
              <p:ext uri="{D42A27DB-BD31-4B8C-83A1-F6EECF244321}">
                <p14:modId xmlns:p14="http://schemas.microsoft.com/office/powerpoint/2010/main" val="3790063868"/>
              </p:ext>
            </p:extLst>
          </p:nvPr>
        </p:nvGraphicFramePr>
        <p:xfrm>
          <a:off x="2252426" y="614190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cxnSp>
        <p:nvCxnSpPr>
          <p:cNvPr id="45" name="Straight Arrow Connector 44">
            <a:extLst>
              <a:ext uri="{FF2B5EF4-FFF2-40B4-BE49-F238E27FC236}">
                <a16:creationId xmlns:a16="http://schemas.microsoft.com/office/drawing/2014/main" id="{CD3C96EB-C482-41BE-B52D-7CF7312F3B16}"/>
              </a:ext>
            </a:extLst>
          </p:cNvPr>
          <p:cNvCxnSpPr>
            <a:cxnSpLocks/>
          </p:cNvCxnSpPr>
          <p:nvPr/>
        </p:nvCxnSpPr>
        <p:spPr>
          <a:xfrm>
            <a:off x="3043997" y="3979180"/>
            <a:ext cx="6202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00494A4-100E-4272-BFAC-50A5E071EC07}"/>
              </a:ext>
            </a:extLst>
          </p:cNvPr>
          <p:cNvSpPr txBox="1"/>
          <p:nvPr/>
        </p:nvSpPr>
        <p:spPr>
          <a:xfrm>
            <a:off x="9007002" y="3391758"/>
            <a:ext cx="1376402" cy="369332"/>
          </a:xfrm>
          <a:prstGeom prst="rect">
            <a:avLst/>
          </a:prstGeom>
          <a:noFill/>
        </p:spPr>
        <p:txBody>
          <a:bodyPr wrap="none" rtlCol="0">
            <a:spAutoFit/>
          </a:bodyPr>
          <a:lstStyle/>
          <a:p>
            <a:r>
              <a:rPr lang="en-GB" dirty="0">
                <a:solidFill>
                  <a:schemeClr val="accent1"/>
                </a:solidFill>
              </a:rPr>
              <a:t>Actual labels</a:t>
            </a:r>
          </a:p>
        </p:txBody>
      </p:sp>
      <p:graphicFrame>
        <p:nvGraphicFramePr>
          <p:cNvPr id="55" name="Table 6">
            <a:extLst>
              <a:ext uri="{FF2B5EF4-FFF2-40B4-BE49-F238E27FC236}">
                <a16:creationId xmlns:a16="http://schemas.microsoft.com/office/drawing/2014/main" id="{EC3B9A5C-197C-4A00-8216-1F566A7919DB}"/>
              </a:ext>
            </a:extLst>
          </p:cNvPr>
          <p:cNvGraphicFramePr>
            <a:graphicFrameLocks noGrp="1"/>
          </p:cNvGraphicFramePr>
          <p:nvPr>
            <p:extLst>
              <p:ext uri="{D42A27DB-BD31-4B8C-83A1-F6EECF244321}">
                <p14:modId xmlns:p14="http://schemas.microsoft.com/office/powerpoint/2010/main" val="502882175"/>
              </p:ext>
            </p:extLst>
          </p:nvPr>
        </p:nvGraphicFramePr>
        <p:xfrm>
          <a:off x="9058952" y="3886646"/>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
        <p:nvSpPr>
          <p:cNvPr id="56" name="Arrow: Up-Down 55">
            <a:extLst>
              <a:ext uri="{FF2B5EF4-FFF2-40B4-BE49-F238E27FC236}">
                <a16:creationId xmlns:a16="http://schemas.microsoft.com/office/drawing/2014/main" id="{F4288154-FF93-4F18-9EAC-B6180808F369}"/>
              </a:ext>
            </a:extLst>
          </p:cNvPr>
          <p:cNvSpPr/>
          <p:nvPr/>
        </p:nvSpPr>
        <p:spPr>
          <a:xfrm>
            <a:off x="9476610" y="4456435"/>
            <a:ext cx="484632" cy="933450"/>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accent6"/>
              </a:solidFill>
            </a:endParaRPr>
          </a:p>
        </p:txBody>
      </p:sp>
      <p:sp>
        <p:nvSpPr>
          <p:cNvPr id="57" name="TextBox 56">
            <a:extLst>
              <a:ext uri="{FF2B5EF4-FFF2-40B4-BE49-F238E27FC236}">
                <a16:creationId xmlns:a16="http://schemas.microsoft.com/office/drawing/2014/main" id="{1615C764-8E1E-4B62-AF3E-30B05A8A6216}"/>
              </a:ext>
            </a:extLst>
          </p:cNvPr>
          <p:cNvSpPr txBox="1"/>
          <p:nvPr/>
        </p:nvSpPr>
        <p:spPr>
          <a:xfrm>
            <a:off x="10130093" y="4539944"/>
            <a:ext cx="1391856" cy="646331"/>
          </a:xfrm>
          <a:prstGeom prst="rect">
            <a:avLst/>
          </a:prstGeom>
          <a:noFill/>
        </p:spPr>
        <p:txBody>
          <a:bodyPr wrap="none" rtlCol="0">
            <a:spAutoFit/>
          </a:bodyPr>
          <a:lstStyle/>
          <a:p>
            <a:r>
              <a:rPr lang="en-GB" dirty="0">
                <a:solidFill>
                  <a:schemeClr val="accent6"/>
                </a:solidFill>
              </a:rPr>
              <a:t>Measure</a:t>
            </a:r>
          </a:p>
          <a:p>
            <a:r>
              <a:rPr lang="en-GB" dirty="0">
                <a:solidFill>
                  <a:schemeClr val="accent6"/>
                </a:solidFill>
              </a:rPr>
              <a:t>Performance</a:t>
            </a:r>
          </a:p>
        </p:txBody>
      </p:sp>
    </p:spTree>
    <p:extLst>
      <p:ext uri="{BB962C8B-B14F-4D97-AF65-F5344CB8AC3E}">
        <p14:creationId xmlns:p14="http://schemas.microsoft.com/office/powerpoint/2010/main" val="981196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48</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2672526" cy="701731"/>
          </a:xfrm>
          <a:solidFill>
            <a:schemeClr val="accent1"/>
          </a:solidFill>
        </p:spPr>
        <p:txBody>
          <a:bodyPr>
            <a:spAutoFit/>
          </a:bodyPr>
          <a:lstStyle/>
          <a:p>
            <a:r>
              <a:rPr lang="en-GB" dirty="0" err="1"/>
              <a:t>Modeling</a:t>
            </a:r>
            <a:endParaRPr lang="en-GB" dirty="0"/>
          </a:p>
        </p:txBody>
      </p:sp>
      <p:cxnSp>
        <p:nvCxnSpPr>
          <p:cNvPr id="6" name="Straight Connector 5">
            <a:extLst>
              <a:ext uri="{FF2B5EF4-FFF2-40B4-BE49-F238E27FC236}">
                <a16:creationId xmlns:a16="http://schemas.microsoft.com/office/drawing/2014/main" id="{BD4E7DB6-BA1E-4AAC-956E-FA674BF33B0D}"/>
              </a:ext>
            </a:extLst>
          </p:cNvPr>
          <p:cNvCxnSpPr>
            <a:cxnSpLocks/>
          </p:cNvCxnSpPr>
          <p:nvPr/>
        </p:nvCxnSpPr>
        <p:spPr>
          <a:xfrm flipV="1">
            <a:off x="1755924" y="4250603"/>
            <a:ext cx="8947932"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1CC64A8-98AB-4B72-8B70-AD9FFA33D12B}"/>
              </a:ext>
            </a:extLst>
          </p:cNvPr>
          <p:cNvSpPr txBox="1"/>
          <p:nvPr/>
        </p:nvSpPr>
        <p:spPr>
          <a:xfrm>
            <a:off x="9733080" y="3780458"/>
            <a:ext cx="1077539" cy="369332"/>
          </a:xfrm>
          <a:prstGeom prst="rect">
            <a:avLst/>
          </a:prstGeom>
          <a:noFill/>
        </p:spPr>
        <p:txBody>
          <a:bodyPr wrap="none" rtlCol="0">
            <a:spAutoFit/>
          </a:bodyPr>
          <a:lstStyle/>
          <a:p>
            <a:pPr algn="r"/>
            <a:r>
              <a:rPr lang="en-GB" dirty="0" err="1">
                <a:solidFill>
                  <a:schemeClr val="accent6"/>
                </a:solidFill>
              </a:rPr>
              <a:t>Modeling</a:t>
            </a:r>
            <a:endParaRPr lang="en-GB" dirty="0">
              <a:solidFill>
                <a:schemeClr val="accent6"/>
              </a:solidFill>
            </a:endParaRPr>
          </a:p>
        </p:txBody>
      </p: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spTree>
    <p:extLst>
      <p:ext uri="{BB962C8B-B14F-4D97-AF65-F5344CB8AC3E}">
        <p14:creationId xmlns:p14="http://schemas.microsoft.com/office/powerpoint/2010/main" val="3446104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49</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3385607" cy="701731"/>
          </a:xfrm>
          <a:solidFill>
            <a:schemeClr val="accent1"/>
          </a:solidFill>
        </p:spPr>
        <p:txBody>
          <a:bodyPr>
            <a:spAutoFit/>
          </a:bodyPr>
          <a:lstStyle/>
          <a:p>
            <a:r>
              <a:rPr lang="en-GB" dirty="0"/>
              <a:t>Deployment</a:t>
            </a:r>
          </a:p>
        </p:txBody>
      </p:sp>
      <p:cxnSp>
        <p:nvCxnSpPr>
          <p:cNvPr id="6" name="Straight Connector 5">
            <a:extLst>
              <a:ext uri="{FF2B5EF4-FFF2-40B4-BE49-F238E27FC236}">
                <a16:creationId xmlns:a16="http://schemas.microsoft.com/office/drawing/2014/main" id="{BD4E7DB6-BA1E-4AAC-956E-FA674BF33B0D}"/>
              </a:ext>
            </a:extLst>
          </p:cNvPr>
          <p:cNvCxnSpPr>
            <a:cxnSpLocks/>
          </p:cNvCxnSpPr>
          <p:nvPr/>
        </p:nvCxnSpPr>
        <p:spPr>
          <a:xfrm flipV="1">
            <a:off x="1755924" y="4250603"/>
            <a:ext cx="8947932" cy="0"/>
          </a:xfrm>
          <a:prstGeom prst="line">
            <a:avLst/>
          </a:prstGeom>
          <a:ln w="381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sp>
        <p:nvSpPr>
          <p:cNvPr id="11" name="TextBox 10">
            <a:extLst>
              <a:ext uri="{FF2B5EF4-FFF2-40B4-BE49-F238E27FC236}">
                <a16:creationId xmlns:a16="http://schemas.microsoft.com/office/drawing/2014/main" id="{E4C22973-ACA4-42C3-8C2A-30FC586B87EE}"/>
              </a:ext>
            </a:extLst>
          </p:cNvPr>
          <p:cNvSpPr txBox="1"/>
          <p:nvPr/>
        </p:nvSpPr>
        <p:spPr>
          <a:xfrm>
            <a:off x="5749896" y="5389885"/>
            <a:ext cx="793807" cy="369332"/>
          </a:xfrm>
          <a:prstGeom prst="rect">
            <a:avLst/>
          </a:prstGeom>
          <a:noFill/>
        </p:spPr>
        <p:txBody>
          <a:bodyPr wrap="none" rtlCol="0">
            <a:spAutoFit/>
          </a:bodyPr>
          <a:lstStyle/>
          <a:p>
            <a:r>
              <a:rPr lang="en-GB" dirty="0">
                <a:solidFill>
                  <a:schemeClr val="accent6"/>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pic>
        <p:nvPicPr>
          <p:cNvPr id="19" name="Graphic 18" descr="Gears">
            <a:extLst>
              <a:ext uri="{FF2B5EF4-FFF2-40B4-BE49-F238E27FC236}">
                <a16:creationId xmlns:a16="http://schemas.microsoft.com/office/drawing/2014/main" id="{D5C2B08C-4DDE-4CF0-8E55-05BE811115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9600" y="5759217"/>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96978D1-7784-4DCC-8E12-0E1F3F39FF0A}"/>
              </a:ext>
            </a:extLst>
          </p:cNvPr>
          <p:cNvCxnSpPr>
            <a:cxnSpLocks/>
            <a:stCxn id="18" idx="2"/>
            <a:endCxn id="11" idx="0"/>
          </p:cNvCxnSpPr>
          <p:nvPr/>
        </p:nvCxnSpPr>
        <p:spPr>
          <a:xfrm flipH="1">
            <a:off x="6146800" y="2963095"/>
            <a:ext cx="3554196" cy="2426790"/>
          </a:xfrm>
          <a:prstGeom prst="straightConnector1">
            <a:avLst/>
          </a:prstGeom>
          <a:ln>
            <a:solidFill>
              <a:schemeClr val="accent6"/>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1CC64A8-98AB-4B72-8B70-AD9FFA33D12B}"/>
              </a:ext>
            </a:extLst>
          </p:cNvPr>
          <p:cNvSpPr txBox="1"/>
          <p:nvPr/>
        </p:nvSpPr>
        <p:spPr>
          <a:xfrm>
            <a:off x="9733080" y="3780458"/>
            <a:ext cx="1077539" cy="369332"/>
          </a:xfrm>
          <a:prstGeom prst="rect">
            <a:avLst/>
          </a:prstGeom>
          <a:noFill/>
        </p:spPr>
        <p:txBody>
          <a:bodyPr wrap="none" rtlCol="0">
            <a:spAutoFit/>
          </a:bodyPr>
          <a:lstStyle/>
          <a:p>
            <a:pPr algn="r"/>
            <a:r>
              <a:rPr lang="en-GB" dirty="0" err="1">
                <a:solidFill>
                  <a:schemeClr val="accent1"/>
                </a:solidFill>
              </a:rPr>
              <a:t>Modeling</a:t>
            </a:r>
            <a:endParaRPr lang="en-GB" dirty="0">
              <a:solidFill>
                <a:schemeClr val="accent1"/>
              </a:solidFill>
            </a:endParaRPr>
          </a:p>
        </p:txBody>
      </p:sp>
      <p:sp>
        <p:nvSpPr>
          <p:cNvPr id="51" name="TextBox 50">
            <a:extLst>
              <a:ext uri="{FF2B5EF4-FFF2-40B4-BE49-F238E27FC236}">
                <a16:creationId xmlns:a16="http://schemas.microsoft.com/office/drawing/2014/main" id="{B8DDA81B-A5DD-4D12-B520-E213935A3DDB}"/>
              </a:ext>
            </a:extLst>
          </p:cNvPr>
          <p:cNvSpPr txBox="1"/>
          <p:nvPr/>
        </p:nvSpPr>
        <p:spPr>
          <a:xfrm>
            <a:off x="9470848" y="4327295"/>
            <a:ext cx="1338700" cy="369332"/>
          </a:xfrm>
          <a:prstGeom prst="rect">
            <a:avLst/>
          </a:prstGeom>
          <a:noFill/>
        </p:spPr>
        <p:txBody>
          <a:bodyPr wrap="none" rtlCol="0">
            <a:spAutoFit/>
          </a:bodyPr>
          <a:lstStyle/>
          <a:p>
            <a:pPr algn="r"/>
            <a:r>
              <a:rPr lang="en-GB" dirty="0">
                <a:solidFill>
                  <a:schemeClr val="accent6"/>
                </a:solidFill>
              </a:rPr>
              <a:t>Deployment</a:t>
            </a:r>
          </a:p>
        </p:txBody>
      </p: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spTree>
    <p:extLst>
      <p:ext uri="{BB962C8B-B14F-4D97-AF65-F5344CB8AC3E}">
        <p14:creationId xmlns:p14="http://schemas.microsoft.com/office/powerpoint/2010/main" val="3554952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BE78DE-757D-AD49-9630-C256E4872E3C}"/>
              </a:ext>
            </a:extLst>
          </p:cNvPr>
          <p:cNvSpPr>
            <a:spLocks noGrp="1"/>
          </p:cNvSpPr>
          <p:nvPr>
            <p:ph type="body" idx="1"/>
          </p:nvPr>
        </p:nvSpPr>
        <p:spPr/>
        <p:txBody>
          <a:bodyPr>
            <a:normAutofit/>
          </a:bodyPr>
          <a:lstStyle/>
          <a:p>
            <a:r>
              <a:rPr lang="en-BE" sz="3200" dirty="0">
                <a:solidFill>
                  <a:schemeClr val="accent6"/>
                </a:solidFill>
              </a:rPr>
              <a:t>Core team</a:t>
            </a:r>
          </a:p>
        </p:txBody>
      </p:sp>
      <p:sp>
        <p:nvSpPr>
          <p:cNvPr id="3" name="Content Placeholder 2">
            <a:extLst>
              <a:ext uri="{FF2B5EF4-FFF2-40B4-BE49-F238E27FC236}">
                <a16:creationId xmlns:a16="http://schemas.microsoft.com/office/drawing/2014/main" id="{FF2B3F6C-37D8-C74F-A37C-8E827C6D8E03}"/>
              </a:ext>
            </a:extLst>
          </p:cNvPr>
          <p:cNvSpPr>
            <a:spLocks noGrp="1"/>
          </p:cNvSpPr>
          <p:nvPr>
            <p:ph sz="half" idx="2"/>
          </p:nvPr>
        </p:nvSpPr>
        <p:spPr/>
        <p:txBody>
          <a:bodyPr/>
          <a:lstStyle/>
          <a:p>
            <a:r>
              <a:rPr lang="en-BE" dirty="0"/>
              <a:t>Data Science Team Lead</a:t>
            </a:r>
          </a:p>
          <a:p>
            <a:endParaRPr lang="en-BE" dirty="0"/>
          </a:p>
          <a:p>
            <a:r>
              <a:rPr lang="en-BE" dirty="0"/>
              <a:t>Data Scientist</a:t>
            </a:r>
          </a:p>
          <a:p>
            <a:endParaRPr lang="en-BE" dirty="0"/>
          </a:p>
          <a:p>
            <a:r>
              <a:rPr lang="en-BE" dirty="0"/>
              <a:t>Data Engineer</a:t>
            </a:r>
          </a:p>
        </p:txBody>
      </p:sp>
      <p:sp>
        <p:nvSpPr>
          <p:cNvPr id="4" name="Text Placeholder 3">
            <a:extLst>
              <a:ext uri="{FF2B5EF4-FFF2-40B4-BE49-F238E27FC236}">
                <a16:creationId xmlns:a16="http://schemas.microsoft.com/office/drawing/2014/main" id="{5E9D1A80-B83A-BF4F-A48B-181D1B746230}"/>
              </a:ext>
            </a:extLst>
          </p:cNvPr>
          <p:cNvSpPr>
            <a:spLocks noGrp="1"/>
          </p:cNvSpPr>
          <p:nvPr>
            <p:ph type="body" sz="quarter" idx="3"/>
          </p:nvPr>
        </p:nvSpPr>
        <p:spPr/>
        <p:txBody>
          <a:bodyPr>
            <a:normAutofit/>
          </a:bodyPr>
          <a:lstStyle/>
          <a:p>
            <a:r>
              <a:rPr lang="en-BE" sz="3200" dirty="0">
                <a:solidFill>
                  <a:schemeClr val="accent6"/>
                </a:solidFill>
              </a:rPr>
              <a:t>Supporting roles</a:t>
            </a:r>
          </a:p>
        </p:txBody>
      </p:sp>
      <p:sp>
        <p:nvSpPr>
          <p:cNvPr id="5" name="Content Placeholder 4">
            <a:extLst>
              <a:ext uri="{FF2B5EF4-FFF2-40B4-BE49-F238E27FC236}">
                <a16:creationId xmlns:a16="http://schemas.microsoft.com/office/drawing/2014/main" id="{9A95491D-20E2-2846-AFCC-C8E594BFFE40}"/>
              </a:ext>
            </a:extLst>
          </p:cNvPr>
          <p:cNvSpPr>
            <a:spLocks noGrp="1"/>
          </p:cNvSpPr>
          <p:nvPr>
            <p:ph sz="quarter" idx="4"/>
          </p:nvPr>
        </p:nvSpPr>
        <p:spPr/>
        <p:txBody>
          <a:bodyPr/>
          <a:lstStyle/>
          <a:p>
            <a:r>
              <a:rPr lang="en-BE" dirty="0"/>
              <a:t>Business Intelligence Analyst</a:t>
            </a:r>
          </a:p>
          <a:p>
            <a:endParaRPr lang="en-BE" dirty="0"/>
          </a:p>
          <a:p>
            <a:r>
              <a:rPr lang="en-BE" dirty="0"/>
              <a:t>Database Administrator</a:t>
            </a:r>
          </a:p>
          <a:p>
            <a:endParaRPr lang="en-BE" dirty="0"/>
          </a:p>
          <a:p>
            <a:r>
              <a:rPr lang="en-BE" dirty="0"/>
              <a:t>DevOps / MLOps</a:t>
            </a:r>
          </a:p>
        </p:txBody>
      </p:sp>
      <p:sp>
        <p:nvSpPr>
          <p:cNvPr id="6" name="Slide Number Placeholder 5">
            <a:extLst>
              <a:ext uri="{FF2B5EF4-FFF2-40B4-BE49-F238E27FC236}">
                <a16:creationId xmlns:a16="http://schemas.microsoft.com/office/drawing/2014/main" id="{E3DA26D1-51EE-F448-9ED7-5C1666418871}"/>
              </a:ext>
            </a:extLst>
          </p:cNvPr>
          <p:cNvSpPr>
            <a:spLocks noGrp="1"/>
          </p:cNvSpPr>
          <p:nvPr>
            <p:ph type="sldNum" sz="quarter" idx="12"/>
          </p:nvPr>
        </p:nvSpPr>
        <p:spPr/>
        <p:txBody>
          <a:bodyPr/>
          <a:lstStyle/>
          <a:p>
            <a:fld id="{CB40DCDA-36E0-43CF-9ABA-CD86176B7A24}" type="slidenum">
              <a:rPr lang="en-GB" smtClean="0"/>
              <a:t>5</a:t>
            </a:fld>
            <a:endParaRPr lang="en-GB"/>
          </a:p>
        </p:txBody>
      </p:sp>
      <p:sp>
        <p:nvSpPr>
          <p:cNvPr id="7" name="Title 6">
            <a:extLst>
              <a:ext uri="{FF2B5EF4-FFF2-40B4-BE49-F238E27FC236}">
                <a16:creationId xmlns:a16="http://schemas.microsoft.com/office/drawing/2014/main" id="{7D91B599-984D-F546-942F-19DEAD885066}"/>
              </a:ext>
            </a:extLst>
          </p:cNvPr>
          <p:cNvSpPr>
            <a:spLocks noGrp="1"/>
          </p:cNvSpPr>
          <p:nvPr>
            <p:ph type="title"/>
          </p:nvPr>
        </p:nvSpPr>
        <p:spPr>
          <a:xfrm>
            <a:off x="838200" y="761020"/>
            <a:ext cx="4840108" cy="701731"/>
          </a:xfrm>
        </p:spPr>
        <p:txBody>
          <a:bodyPr/>
          <a:lstStyle/>
          <a:p>
            <a:r>
              <a:rPr lang="en-BE" dirty="0"/>
              <a:t>AI team members</a:t>
            </a:r>
          </a:p>
        </p:txBody>
      </p:sp>
    </p:spTree>
    <p:extLst>
      <p:ext uri="{BB962C8B-B14F-4D97-AF65-F5344CB8AC3E}">
        <p14:creationId xmlns:p14="http://schemas.microsoft.com/office/powerpoint/2010/main" val="3364617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50</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3385607" cy="701731"/>
          </a:xfrm>
          <a:solidFill>
            <a:schemeClr val="accent1"/>
          </a:solidFill>
        </p:spPr>
        <p:txBody>
          <a:bodyPr>
            <a:spAutoFit/>
          </a:bodyPr>
          <a:lstStyle/>
          <a:p>
            <a:r>
              <a:rPr lang="en-GB" dirty="0"/>
              <a:t>Deployment</a:t>
            </a:r>
          </a:p>
        </p:txBody>
      </p:sp>
      <p:cxnSp>
        <p:nvCxnSpPr>
          <p:cNvPr id="6" name="Straight Connector 5">
            <a:extLst>
              <a:ext uri="{FF2B5EF4-FFF2-40B4-BE49-F238E27FC236}">
                <a16:creationId xmlns:a16="http://schemas.microsoft.com/office/drawing/2014/main" id="{BD4E7DB6-BA1E-4AAC-956E-FA674BF33B0D}"/>
              </a:ext>
            </a:extLst>
          </p:cNvPr>
          <p:cNvCxnSpPr>
            <a:cxnSpLocks/>
          </p:cNvCxnSpPr>
          <p:nvPr/>
        </p:nvCxnSpPr>
        <p:spPr>
          <a:xfrm flipV="1">
            <a:off x="1755924" y="4250603"/>
            <a:ext cx="8947932" cy="0"/>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sp>
        <p:nvSpPr>
          <p:cNvPr id="8" name="TextBox 7">
            <a:extLst>
              <a:ext uri="{FF2B5EF4-FFF2-40B4-BE49-F238E27FC236}">
                <a16:creationId xmlns:a16="http://schemas.microsoft.com/office/drawing/2014/main" id="{2D129151-F56C-4E81-AAA2-65C03D36A2BA}"/>
              </a:ext>
            </a:extLst>
          </p:cNvPr>
          <p:cNvSpPr txBox="1"/>
          <p:nvPr/>
        </p:nvSpPr>
        <p:spPr>
          <a:xfrm>
            <a:off x="1987215" y="5389885"/>
            <a:ext cx="1081065" cy="369332"/>
          </a:xfrm>
          <a:prstGeom prst="rect">
            <a:avLst/>
          </a:prstGeom>
          <a:noFill/>
        </p:spPr>
        <p:txBody>
          <a:bodyPr wrap="none" rtlCol="0">
            <a:spAutoFit/>
          </a:bodyPr>
          <a:lstStyle/>
          <a:p>
            <a:r>
              <a:rPr lang="en-GB" dirty="0">
                <a:solidFill>
                  <a:schemeClr val="accent6"/>
                </a:solidFill>
              </a:rPr>
              <a:t>New data</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sp>
        <p:nvSpPr>
          <p:cNvPr id="11" name="TextBox 10">
            <a:extLst>
              <a:ext uri="{FF2B5EF4-FFF2-40B4-BE49-F238E27FC236}">
                <a16:creationId xmlns:a16="http://schemas.microsoft.com/office/drawing/2014/main" id="{E4C22973-ACA4-42C3-8C2A-30FC586B87EE}"/>
              </a:ext>
            </a:extLst>
          </p:cNvPr>
          <p:cNvSpPr txBox="1"/>
          <p:nvPr/>
        </p:nvSpPr>
        <p:spPr>
          <a:xfrm>
            <a:off x="5749896" y="5389885"/>
            <a:ext cx="793807" cy="369332"/>
          </a:xfrm>
          <a:prstGeom prst="rect">
            <a:avLst/>
          </a:prstGeom>
          <a:noFill/>
        </p:spPr>
        <p:txBody>
          <a:bodyPr wrap="none" rtlCol="0">
            <a:spAutoFit/>
          </a:bodyPr>
          <a:lstStyle/>
          <a:p>
            <a:r>
              <a:rPr lang="en-GB" dirty="0">
                <a:solidFill>
                  <a:schemeClr val="accent1"/>
                </a:solidFill>
              </a:rPr>
              <a:t>Model</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pic>
        <p:nvPicPr>
          <p:cNvPr id="19" name="Graphic 18" descr="Gears">
            <a:extLst>
              <a:ext uri="{FF2B5EF4-FFF2-40B4-BE49-F238E27FC236}">
                <a16:creationId xmlns:a16="http://schemas.microsoft.com/office/drawing/2014/main" id="{D5C2B08C-4DDE-4CF0-8E55-05BE811115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9600" y="5759217"/>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0E2238-2FD0-4FDB-AACC-956EF8834DEC}"/>
              </a:ext>
            </a:extLst>
          </p:cNvPr>
          <p:cNvCxnSpPr>
            <a:cxnSpLocks/>
            <a:endCxn id="19" idx="1"/>
          </p:cNvCxnSpPr>
          <p:nvPr/>
        </p:nvCxnSpPr>
        <p:spPr>
          <a:xfrm>
            <a:off x="3043997" y="6216417"/>
            <a:ext cx="264560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96978D1-7784-4DCC-8E12-0E1F3F39FF0A}"/>
              </a:ext>
            </a:extLst>
          </p:cNvPr>
          <p:cNvCxnSpPr>
            <a:cxnSpLocks/>
            <a:stCxn id="18" idx="2"/>
            <a:endCxn id="11" idx="0"/>
          </p:cNvCxnSpPr>
          <p:nvPr/>
        </p:nvCxnSpPr>
        <p:spPr>
          <a:xfrm flipH="1">
            <a:off x="6146800" y="2963095"/>
            <a:ext cx="3554196" cy="242679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1CC64A8-98AB-4B72-8B70-AD9FFA33D12B}"/>
              </a:ext>
            </a:extLst>
          </p:cNvPr>
          <p:cNvSpPr txBox="1"/>
          <p:nvPr/>
        </p:nvSpPr>
        <p:spPr>
          <a:xfrm>
            <a:off x="9733080" y="3780458"/>
            <a:ext cx="1077539" cy="369332"/>
          </a:xfrm>
          <a:prstGeom prst="rect">
            <a:avLst/>
          </a:prstGeom>
          <a:noFill/>
        </p:spPr>
        <p:txBody>
          <a:bodyPr wrap="none" rtlCol="0">
            <a:spAutoFit/>
          </a:bodyPr>
          <a:lstStyle/>
          <a:p>
            <a:pPr algn="r"/>
            <a:r>
              <a:rPr lang="en-GB" dirty="0" err="1">
                <a:solidFill>
                  <a:schemeClr val="accent1"/>
                </a:solidFill>
              </a:rPr>
              <a:t>Modeling</a:t>
            </a:r>
            <a:endParaRPr lang="en-GB" dirty="0">
              <a:solidFill>
                <a:schemeClr val="accent1"/>
              </a:solidFill>
            </a:endParaRPr>
          </a:p>
        </p:txBody>
      </p:sp>
      <p:sp>
        <p:nvSpPr>
          <p:cNvPr id="51" name="TextBox 50">
            <a:extLst>
              <a:ext uri="{FF2B5EF4-FFF2-40B4-BE49-F238E27FC236}">
                <a16:creationId xmlns:a16="http://schemas.microsoft.com/office/drawing/2014/main" id="{B8DDA81B-A5DD-4D12-B520-E213935A3DDB}"/>
              </a:ext>
            </a:extLst>
          </p:cNvPr>
          <p:cNvSpPr txBox="1"/>
          <p:nvPr/>
        </p:nvSpPr>
        <p:spPr>
          <a:xfrm>
            <a:off x="9470848" y="4327295"/>
            <a:ext cx="1338700" cy="369332"/>
          </a:xfrm>
          <a:prstGeom prst="rect">
            <a:avLst/>
          </a:prstGeom>
          <a:noFill/>
        </p:spPr>
        <p:txBody>
          <a:bodyPr wrap="none" rtlCol="0">
            <a:spAutoFit/>
          </a:bodyPr>
          <a:lstStyle/>
          <a:p>
            <a:pPr algn="r"/>
            <a:r>
              <a:rPr lang="en-GB" dirty="0">
                <a:solidFill>
                  <a:schemeClr val="accent1"/>
                </a:solidFill>
              </a:rPr>
              <a:t>Deployment</a:t>
            </a:r>
          </a:p>
        </p:txBody>
      </p: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26" name="Table 6">
            <a:extLst>
              <a:ext uri="{FF2B5EF4-FFF2-40B4-BE49-F238E27FC236}">
                <a16:creationId xmlns:a16="http://schemas.microsoft.com/office/drawing/2014/main" id="{63361A4F-C346-4446-B019-B3E187F2055C}"/>
              </a:ext>
            </a:extLst>
          </p:cNvPr>
          <p:cNvGraphicFramePr>
            <a:graphicFrameLocks noGrp="1"/>
          </p:cNvGraphicFramePr>
          <p:nvPr/>
        </p:nvGraphicFramePr>
        <p:xfrm>
          <a:off x="2264068" y="5938820"/>
          <a:ext cx="734400" cy="558846"/>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9246">
                <a:tc>
                  <a:txBody>
                    <a:bodyPr/>
                    <a:lstStyle/>
                    <a:p>
                      <a:endParaRPr lang="en-GB" sz="300" dirty="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6"/>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6"/>
                      </a:solid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6"/>
                      </a:solid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spTree>
    <p:extLst>
      <p:ext uri="{BB962C8B-B14F-4D97-AF65-F5344CB8AC3E}">
        <p14:creationId xmlns:p14="http://schemas.microsoft.com/office/powerpoint/2010/main" val="2541826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51</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3385607" cy="701731"/>
          </a:xfrm>
          <a:solidFill>
            <a:schemeClr val="accent1"/>
          </a:solidFill>
        </p:spPr>
        <p:txBody>
          <a:bodyPr>
            <a:spAutoFit/>
          </a:bodyPr>
          <a:lstStyle/>
          <a:p>
            <a:r>
              <a:rPr lang="en-GB" dirty="0"/>
              <a:t>Deployment</a:t>
            </a:r>
          </a:p>
        </p:txBody>
      </p:sp>
      <p:cxnSp>
        <p:nvCxnSpPr>
          <p:cNvPr id="6" name="Straight Connector 5">
            <a:extLst>
              <a:ext uri="{FF2B5EF4-FFF2-40B4-BE49-F238E27FC236}">
                <a16:creationId xmlns:a16="http://schemas.microsoft.com/office/drawing/2014/main" id="{BD4E7DB6-BA1E-4AAC-956E-FA674BF33B0D}"/>
              </a:ext>
            </a:extLst>
          </p:cNvPr>
          <p:cNvCxnSpPr>
            <a:cxnSpLocks/>
          </p:cNvCxnSpPr>
          <p:nvPr/>
        </p:nvCxnSpPr>
        <p:spPr>
          <a:xfrm flipV="1">
            <a:off x="1755924" y="4250603"/>
            <a:ext cx="8947932" cy="0"/>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sp>
        <p:nvSpPr>
          <p:cNvPr id="8" name="TextBox 7">
            <a:extLst>
              <a:ext uri="{FF2B5EF4-FFF2-40B4-BE49-F238E27FC236}">
                <a16:creationId xmlns:a16="http://schemas.microsoft.com/office/drawing/2014/main" id="{2D129151-F56C-4E81-AAA2-65C03D36A2BA}"/>
              </a:ext>
            </a:extLst>
          </p:cNvPr>
          <p:cNvSpPr txBox="1"/>
          <p:nvPr/>
        </p:nvSpPr>
        <p:spPr>
          <a:xfrm>
            <a:off x="1987215" y="5389885"/>
            <a:ext cx="1081065" cy="369332"/>
          </a:xfrm>
          <a:prstGeom prst="rect">
            <a:avLst/>
          </a:prstGeom>
          <a:noFill/>
        </p:spPr>
        <p:txBody>
          <a:bodyPr wrap="none" rtlCol="0">
            <a:spAutoFit/>
          </a:bodyPr>
          <a:lstStyle/>
          <a:p>
            <a:r>
              <a:rPr lang="en-GB" dirty="0">
                <a:solidFill>
                  <a:schemeClr val="accent1"/>
                </a:solidFill>
              </a:rPr>
              <a:t>New data</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sp>
        <p:nvSpPr>
          <p:cNvPr id="11" name="TextBox 10">
            <a:extLst>
              <a:ext uri="{FF2B5EF4-FFF2-40B4-BE49-F238E27FC236}">
                <a16:creationId xmlns:a16="http://schemas.microsoft.com/office/drawing/2014/main" id="{E4C22973-ACA4-42C3-8C2A-30FC586B87EE}"/>
              </a:ext>
            </a:extLst>
          </p:cNvPr>
          <p:cNvSpPr txBox="1"/>
          <p:nvPr/>
        </p:nvSpPr>
        <p:spPr>
          <a:xfrm>
            <a:off x="5749896" y="5389885"/>
            <a:ext cx="793807" cy="369332"/>
          </a:xfrm>
          <a:prstGeom prst="rect">
            <a:avLst/>
          </a:prstGeom>
          <a:noFill/>
        </p:spPr>
        <p:txBody>
          <a:bodyPr wrap="none" rtlCol="0">
            <a:spAutoFit/>
          </a:bodyPr>
          <a:lstStyle/>
          <a:p>
            <a:r>
              <a:rPr lang="en-GB" dirty="0">
                <a:solidFill>
                  <a:schemeClr val="accent1"/>
                </a:solidFill>
              </a:rPr>
              <a:t>Model</a:t>
            </a:r>
          </a:p>
        </p:txBody>
      </p:sp>
      <p:sp>
        <p:nvSpPr>
          <p:cNvPr id="12" name="TextBox 11">
            <a:extLst>
              <a:ext uri="{FF2B5EF4-FFF2-40B4-BE49-F238E27FC236}">
                <a16:creationId xmlns:a16="http://schemas.microsoft.com/office/drawing/2014/main" id="{56110B48-2263-435E-9FFF-2220FBFCD375}"/>
              </a:ext>
            </a:extLst>
          </p:cNvPr>
          <p:cNvSpPr txBox="1"/>
          <p:nvPr/>
        </p:nvSpPr>
        <p:spPr>
          <a:xfrm>
            <a:off x="8880748" y="5391983"/>
            <a:ext cx="1676356" cy="369332"/>
          </a:xfrm>
          <a:prstGeom prst="rect">
            <a:avLst/>
          </a:prstGeom>
          <a:noFill/>
        </p:spPr>
        <p:txBody>
          <a:bodyPr wrap="none" rtlCol="0">
            <a:spAutoFit/>
          </a:bodyPr>
          <a:lstStyle/>
          <a:p>
            <a:r>
              <a:rPr lang="en-GB" dirty="0">
                <a:solidFill>
                  <a:schemeClr val="accent6"/>
                </a:solidFill>
              </a:rPr>
              <a:t>Predicted labels</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pic>
        <p:nvPicPr>
          <p:cNvPr id="19" name="Graphic 18" descr="Gears">
            <a:extLst>
              <a:ext uri="{FF2B5EF4-FFF2-40B4-BE49-F238E27FC236}">
                <a16:creationId xmlns:a16="http://schemas.microsoft.com/office/drawing/2014/main" id="{D5C2B08C-4DDE-4CF0-8E55-05BE811115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9600" y="5759217"/>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0E2238-2FD0-4FDB-AACC-956EF8834DEC}"/>
              </a:ext>
            </a:extLst>
          </p:cNvPr>
          <p:cNvCxnSpPr>
            <a:cxnSpLocks/>
            <a:endCxn id="19" idx="1"/>
          </p:cNvCxnSpPr>
          <p:nvPr/>
        </p:nvCxnSpPr>
        <p:spPr>
          <a:xfrm>
            <a:off x="3043997" y="6216417"/>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3A5795-5812-4C81-869D-7903283B3933}"/>
              </a:ext>
            </a:extLst>
          </p:cNvPr>
          <p:cNvCxnSpPr>
            <a:cxnSpLocks/>
            <a:stCxn id="19" idx="3"/>
          </p:cNvCxnSpPr>
          <p:nvPr/>
        </p:nvCxnSpPr>
        <p:spPr>
          <a:xfrm>
            <a:off x="6603999" y="6216417"/>
            <a:ext cx="26460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96978D1-7784-4DCC-8E12-0E1F3F39FF0A}"/>
              </a:ext>
            </a:extLst>
          </p:cNvPr>
          <p:cNvCxnSpPr>
            <a:cxnSpLocks/>
            <a:stCxn id="18" idx="2"/>
            <a:endCxn id="11" idx="0"/>
          </p:cNvCxnSpPr>
          <p:nvPr/>
        </p:nvCxnSpPr>
        <p:spPr>
          <a:xfrm flipH="1">
            <a:off x="6146800" y="2963095"/>
            <a:ext cx="3554196" cy="242679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1CC64A8-98AB-4B72-8B70-AD9FFA33D12B}"/>
              </a:ext>
            </a:extLst>
          </p:cNvPr>
          <p:cNvSpPr txBox="1"/>
          <p:nvPr/>
        </p:nvSpPr>
        <p:spPr>
          <a:xfrm>
            <a:off x="9733080" y="3780458"/>
            <a:ext cx="1077539" cy="369332"/>
          </a:xfrm>
          <a:prstGeom prst="rect">
            <a:avLst/>
          </a:prstGeom>
          <a:noFill/>
        </p:spPr>
        <p:txBody>
          <a:bodyPr wrap="none" rtlCol="0">
            <a:spAutoFit/>
          </a:bodyPr>
          <a:lstStyle/>
          <a:p>
            <a:pPr algn="r"/>
            <a:r>
              <a:rPr lang="en-GB" dirty="0" err="1">
                <a:solidFill>
                  <a:schemeClr val="accent1"/>
                </a:solidFill>
              </a:rPr>
              <a:t>Modeling</a:t>
            </a:r>
            <a:endParaRPr lang="en-GB" dirty="0">
              <a:solidFill>
                <a:schemeClr val="accent1"/>
              </a:solidFill>
            </a:endParaRPr>
          </a:p>
        </p:txBody>
      </p:sp>
      <p:sp>
        <p:nvSpPr>
          <p:cNvPr id="51" name="TextBox 50">
            <a:extLst>
              <a:ext uri="{FF2B5EF4-FFF2-40B4-BE49-F238E27FC236}">
                <a16:creationId xmlns:a16="http://schemas.microsoft.com/office/drawing/2014/main" id="{B8DDA81B-A5DD-4D12-B520-E213935A3DDB}"/>
              </a:ext>
            </a:extLst>
          </p:cNvPr>
          <p:cNvSpPr txBox="1"/>
          <p:nvPr/>
        </p:nvSpPr>
        <p:spPr>
          <a:xfrm>
            <a:off x="9470847" y="4327295"/>
            <a:ext cx="1338701" cy="369332"/>
          </a:xfrm>
          <a:prstGeom prst="rect">
            <a:avLst/>
          </a:prstGeom>
          <a:noFill/>
        </p:spPr>
        <p:txBody>
          <a:bodyPr wrap="none" rtlCol="0">
            <a:spAutoFit/>
          </a:bodyPr>
          <a:lstStyle/>
          <a:p>
            <a:pPr algn="r"/>
            <a:r>
              <a:rPr lang="en-GB" dirty="0">
                <a:solidFill>
                  <a:schemeClr val="accent1"/>
                </a:solidFill>
              </a:rPr>
              <a:t>Deployment</a:t>
            </a:r>
          </a:p>
        </p:txBody>
      </p: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graphicFrame>
        <p:nvGraphicFramePr>
          <p:cNvPr id="26" name="Table 6">
            <a:extLst>
              <a:ext uri="{FF2B5EF4-FFF2-40B4-BE49-F238E27FC236}">
                <a16:creationId xmlns:a16="http://schemas.microsoft.com/office/drawing/2014/main" id="{63361A4F-C346-4446-B019-B3E187F2055C}"/>
              </a:ext>
            </a:extLst>
          </p:cNvPr>
          <p:cNvGraphicFramePr>
            <a:graphicFrameLocks noGrp="1"/>
          </p:cNvGraphicFramePr>
          <p:nvPr/>
        </p:nvGraphicFramePr>
        <p:xfrm>
          <a:off x="2264068" y="5938820"/>
          <a:ext cx="734400" cy="558846"/>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9246">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586819"/>
                  </a:ext>
                </a:extLst>
              </a:tr>
            </a:tbl>
          </a:graphicData>
        </a:graphic>
      </p:graphicFrame>
      <p:graphicFrame>
        <p:nvGraphicFramePr>
          <p:cNvPr id="28" name="Table 6">
            <a:extLst>
              <a:ext uri="{FF2B5EF4-FFF2-40B4-BE49-F238E27FC236}">
                <a16:creationId xmlns:a16="http://schemas.microsoft.com/office/drawing/2014/main" id="{E3055A86-CB63-4AC8-B995-481869135588}"/>
              </a:ext>
            </a:extLst>
          </p:cNvPr>
          <p:cNvGraphicFramePr>
            <a:graphicFrameLocks noGrp="1"/>
          </p:cNvGraphicFramePr>
          <p:nvPr/>
        </p:nvGraphicFramePr>
        <p:xfrm>
          <a:off x="9072168" y="5938820"/>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no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6"/>
                      </a:solidFill>
                      <a:prstDash val="solid"/>
                      <a:round/>
                      <a:headEnd type="none" w="med" len="med"/>
                      <a:tailEnd type="none" w="med" len="med"/>
                    </a:lnL>
                    <a:lnR w="3810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336586819"/>
                  </a:ext>
                </a:extLst>
              </a:tr>
            </a:tbl>
          </a:graphicData>
        </a:graphic>
      </p:graphicFrame>
    </p:spTree>
    <p:extLst>
      <p:ext uri="{BB962C8B-B14F-4D97-AF65-F5344CB8AC3E}">
        <p14:creationId xmlns:p14="http://schemas.microsoft.com/office/powerpoint/2010/main" val="1969465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764E1-3058-445C-81AF-4A00DB965A85}"/>
              </a:ext>
            </a:extLst>
          </p:cNvPr>
          <p:cNvSpPr>
            <a:spLocks noGrp="1"/>
          </p:cNvSpPr>
          <p:nvPr>
            <p:ph type="sldNum" sz="quarter" idx="12"/>
          </p:nvPr>
        </p:nvSpPr>
        <p:spPr/>
        <p:txBody>
          <a:bodyPr/>
          <a:lstStyle/>
          <a:p>
            <a:fld id="{CB40DCDA-36E0-43CF-9ABA-CD86176B7A24}" type="slidenum">
              <a:rPr lang="en-GB" smtClean="0"/>
              <a:t>52</a:t>
            </a:fld>
            <a:endParaRPr lang="en-GB"/>
          </a:p>
        </p:txBody>
      </p:sp>
      <p:sp>
        <p:nvSpPr>
          <p:cNvPr id="58" name="Title 57">
            <a:extLst>
              <a:ext uri="{FF2B5EF4-FFF2-40B4-BE49-F238E27FC236}">
                <a16:creationId xmlns:a16="http://schemas.microsoft.com/office/drawing/2014/main" id="{20EF3FA4-B5B6-4889-81D1-C350490EC3AC}"/>
              </a:ext>
            </a:extLst>
          </p:cNvPr>
          <p:cNvSpPr>
            <a:spLocks noGrp="1"/>
          </p:cNvSpPr>
          <p:nvPr>
            <p:ph type="title"/>
          </p:nvPr>
        </p:nvSpPr>
        <p:spPr>
          <a:xfrm>
            <a:off x="838200" y="761020"/>
            <a:ext cx="3385607" cy="701731"/>
          </a:xfrm>
          <a:solidFill>
            <a:schemeClr val="accent1"/>
          </a:solidFill>
        </p:spPr>
        <p:txBody>
          <a:bodyPr>
            <a:spAutoFit/>
          </a:bodyPr>
          <a:lstStyle/>
          <a:p>
            <a:r>
              <a:rPr lang="en-GB" dirty="0"/>
              <a:t>Deployment</a:t>
            </a:r>
          </a:p>
        </p:txBody>
      </p:sp>
      <p:cxnSp>
        <p:nvCxnSpPr>
          <p:cNvPr id="6" name="Straight Connector 5">
            <a:extLst>
              <a:ext uri="{FF2B5EF4-FFF2-40B4-BE49-F238E27FC236}">
                <a16:creationId xmlns:a16="http://schemas.microsoft.com/office/drawing/2014/main" id="{BD4E7DB6-BA1E-4AAC-956E-FA674BF33B0D}"/>
              </a:ext>
            </a:extLst>
          </p:cNvPr>
          <p:cNvCxnSpPr>
            <a:cxnSpLocks/>
          </p:cNvCxnSpPr>
          <p:nvPr/>
        </p:nvCxnSpPr>
        <p:spPr>
          <a:xfrm flipV="1">
            <a:off x="1755924" y="4250603"/>
            <a:ext cx="8947932" cy="0"/>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8F9708-CA17-4396-82A5-939F9A80AC57}"/>
              </a:ext>
            </a:extLst>
          </p:cNvPr>
          <p:cNvSpPr txBox="1"/>
          <p:nvPr/>
        </p:nvSpPr>
        <p:spPr>
          <a:xfrm>
            <a:off x="1845574" y="1680427"/>
            <a:ext cx="1260858" cy="369332"/>
          </a:xfrm>
          <a:prstGeom prst="rect">
            <a:avLst/>
          </a:prstGeom>
          <a:noFill/>
        </p:spPr>
        <p:txBody>
          <a:bodyPr wrap="none" rtlCol="0">
            <a:spAutoFit/>
          </a:bodyPr>
          <a:lstStyle/>
          <a:p>
            <a:r>
              <a:rPr lang="en-GB" dirty="0">
                <a:solidFill>
                  <a:schemeClr val="accent1"/>
                </a:solidFill>
              </a:rPr>
              <a:t>Training set</a:t>
            </a:r>
          </a:p>
        </p:txBody>
      </p:sp>
      <p:sp>
        <p:nvSpPr>
          <p:cNvPr id="8" name="TextBox 7">
            <a:extLst>
              <a:ext uri="{FF2B5EF4-FFF2-40B4-BE49-F238E27FC236}">
                <a16:creationId xmlns:a16="http://schemas.microsoft.com/office/drawing/2014/main" id="{2D129151-F56C-4E81-AAA2-65C03D36A2BA}"/>
              </a:ext>
            </a:extLst>
          </p:cNvPr>
          <p:cNvSpPr txBox="1"/>
          <p:nvPr/>
        </p:nvSpPr>
        <p:spPr>
          <a:xfrm>
            <a:off x="1987215" y="5389885"/>
            <a:ext cx="1081065" cy="369332"/>
          </a:xfrm>
          <a:prstGeom prst="rect">
            <a:avLst/>
          </a:prstGeom>
          <a:noFill/>
        </p:spPr>
        <p:txBody>
          <a:bodyPr wrap="none" rtlCol="0">
            <a:spAutoFit/>
          </a:bodyPr>
          <a:lstStyle/>
          <a:p>
            <a:r>
              <a:rPr lang="en-GB" dirty="0">
                <a:solidFill>
                  <a:schemeClr val="accent1"/>
                </a:solidFill>
              </a:rPr>
              <a:t>New data</a:t>
            </a:r>
          </a:p>
        </p:txBody>
      </p:sp>
      <p:sp>
        <p:nvSpPr>
          <p:cNvPr id="9" name="TextBox 8">
            <a:extLst>
              <a:ext uri="{FF2B5EF4-FFF2-40B4-BE49-F238E27FC236}">
                <a16:creationId xmlns:a16="http://schemas.microsoft.com/office/drawing/2014/main" id="{CB7D0176-F0FA-4438-A92A-7D0F6FCF7A9F}"/>
              </a:ext>
            </a:extLst>
          </p:cNvPr>
          <p:cNvSpPr txBox="1"/>
          <p:nvPr/>
        </p:nvSpPr>
        <p:spPr>
          <a:xfrm>
            <a:off x="5537193" y="1680427"/>
            <a:ext cx="1117614" cy="369332"/>
          </a:xfrm>
          <a:prstGeom prst="rect">
            <a:avLst/>
          </a:prstGeom>
          <a:noFill/>
        </p:spPr>
        <p:txBody>
          <a:bodyPr wrap="none" rtlCol="0">
            <a:spAutoFit/>
          </a:bodyPr>
          <a:lstStyle/>
          <a:p>
            <a:r>
              <a:rPr lang="en-GB" dirty="0">
                <a:solidFill>
                  <a:schemeClr val="accent1"/>
                </a:solidFill>
              </a:rPr>
              <a:t>Algorithm</a:t>
            </a:r>
          </a:p>
        </p:txBody>
      </p:sp>
      <p:sp>
        <p:nvSpPr>
          <p:cNvPr id="10" name="TextBox 9">
            <a:extLst>
              <a:ext uri="{FF2B5EF4-FFF2-40B4-BE49-F238E27FC236}">
                <a16:creationId xmlns:a16="http://schemas.microsoft.com/office/drawing/2014/main" id="{CCD611CC-D7FE-4899-BEF4-24DABA33221A}"/>
              </a:ext>
            </a:extLst>
          </p:cNvPr>
          <p:cNvSpPr txBox="1"/>
          <p:nvPr/>
        </p:nvSpPr>
        <p:spPr>
          <a:xfrm>
            <a:off x="9304092" y="1677092"/>
            <a:ext cx="793807" cy="369332"/>
          </a:xfrm>
          <a:prstGeom prst="rect">
            <a:avLst/>
          </a:prstGeom>
          <a:noFill/>
        </p:spPr>
        <p:txBody>
          <a:bodyPr wrap="none" rtlCol="0">
            <a:spAutoFit/>
          </a:bodyPr>
          <a:lstStyle/>
          <a:p>
            <a:r>
              <a:rPr lang="en-GB" dirty="0">
                <a:solidFill>
                  <a:schemeClr val="accent1"/>
                </a:solidFill>
              </a:rPr>
              <a:t>Model</a:t>
            </a:r>
          </a:p>
        </p:txBody>
      </p:sp>
      <p:sp>
        <p:nvSpPr>
          <p:cNvPr id="11" name="TextBox 10">
            <a:extLst>
              <a:ext uri="{FF2B5EF4-FFF2-40B4-BE49-F238E27FC236}">
                <a16:creationId xmlns:a16="http://schemas.microsoft.com/office/drawing/2014/main" id="{E4C22973-ACA4-42C3-8C2A-30FC586B87EE}"/>
              </a:ext>
            </a:extLst>
          </p:cNvPr>
          <p:cNvSpPr txBox="1"/>
          <p:nvPr/>
        </p:nvSpPr>
        <p:spPr>
          <a:xfrm>
            <a:off x="5749896" y="5389885"/>
            <a:ext cx="793807" cy="369332"/>
          </a:xfrm>
          <a:prstGeom prst="rect">
            <a:avLst/>
          </a:prstGeom>
          <a:noFill/>
        </p:spPr>
        <p:txBody>
          <a:bodyPr wrap="none" rtlCol="0">
            <a:spAutoFit/>
          </a:bodyPr>
          <a:lstStyle/>
          <a:p>
            <a:r>
              <a:rPr lang="en-GB" dirty="0">
                <a:solidFill>
                  <a:schemeClr val="accent1"/>
                </a:solidFill>
              </a:rPr>
              <a:t>Model</a:t>
            </a:r>
          </a:p>
        </p:txBody>
      </p:sp>
      <p:sp>
        <p:nvSpPr>
          <p:cNvPr id="12" name="TextBox 11">
            <a:extLst>
              <a:ext uri="{FF2B5EF4-FFF2-40B4-BE49-F238E27FC236}">
                <a16:creationId xmlns:a16="http://schemas.microsoft.com/office/drawing/2014/main" id="{56110B48-2263-435E-9FFF-2220FBFCD375}"/>
              </a:ext>
            </a:extLst>
          </p:cNvPr>
          <p:cNvSpPr txBox="1"/>
          <p:nvPr/>
        </p:nvSpPr>
        <p:spPr>
          <a:xfrm>
            <a:off x="8997291" y="5391983"/>
            <a:ext cx="1882310" cy="369332"/>
          </a:xfrm>
          <a:prstGeom prst="rect">
            <a:avLst/>
          </a:prstGeom>
          <a:noFill/>
        </p:spPr>
        <p:txBody>
          <a:bodyPr wrap="none" rtlCol="0">
            <a:spAutoFit/>
          </a:bodyPr>
          <a:lstStyle/>
          <a:p>
            <a:r>
              <a:rPr lang="en-GB" dirty="0">
                <a:solidFill>
                  <a:schemeClr val="accent1"/>
                </a:solidFill>
              </a:rPr>
              <a:t>Default prediction</a:t>
            </a:r>
          </a:p>
        </p:txBody>
      </p:sp>
      <p:pic>
        <p:nvPicPr>
          <p:cNvPr id="16" name="Graphic 15" descr="Research">
            <a:extLst>
              <a:ext uri="{FF2B5EF4-FFF2-40B4-BE49-F238E27FC236}">
                <a16:creationId xmlns:a16="http://schemas.microsoft.com/office/drawing/2014/main" id="{A8013340-D284-41F9-99CD-125B9152FF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600" y="2048695"/>
            <a:ext cx="914400" cy="914400"/>
          </a:xfrm>
          <a:prstGeom prst="rect">
            <a:avLst/>
          </a:prstGeom>
        </p:spPr>
      </p:pic>
      <p:pic>
        <p:nvPicPr>
          <p:cNvPr id="18" name="Graphic 17" descr="Gears">
            <a:extLst>
              <a:ext uri="{FF2B5EF4-FFF2-40B4-BE49-F238E27FC236}">
                <a16:creationId xmlns:a16="http://schemas.microsoft.com/office/drawing/2014/main" id="{EAB1692F-66C1-41CF-839E-480508891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3796" y="2048695"/>
            <a:ext cx="914400" cy="914400"/>
          </a:xfrm>
          <a:prstGeom prst="rect">
            <a:avLst/>
          </a:prstGeom>
        </p:spPr>
      </p:pic>
      <p:pic>
        <p:nvPicPr>
          <p:cNvPr id="19" name="Graphic 18" descr="Gears">
            <a:extLst>
              <a:ext uri="{FF2B5EF4-FFF2-40B4-BE49-F238E27FC236}">
                <a16:creationId xmlns:a16="http://schemas.microsoft.com/office/drawing/2014/main" id="{D5C2B08C-4DDE-4CF0-8E55-05BE811115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9600" y="5759217"/>
            <a:ext cx="914400" cy="914400"/>
          </a:xfrm>
          <a:prstGeom prst="rect">
            <a:avLst/>
          </a:prstGeom>
        </p:spPr>
      </p:pic>
      <p:cxnSp>
        <p:nvCxnSpPr>
          <p:cNvPr id="27" name="Straight Arrow Connector 26">
            <a:extLst>
              <a:ext uri="{FF2B5EF4-FFF2-40B4-BE49-F238E27FC236}">
                <a16:creationId xmlns:a16="http://schemas.microsoft.com/office/drawing/2014/main" id="{990E0453-12A4-44F5-ADBE-32E8A2C63528}"/>
              </a:ext>
            </a:extLst>
          </p:cNvPr>
          <p:cNvCxnSpPr>
            <a:cxnSpLocks/>
            <a:endCxn id="16" idx="1"/>
          </p:cNvCxnSpPr>
          <p:nvPr/>
        </p:nvCxnSpPr>
        <p:spPr>
          <a:xfrm>
            <a:off x="3043997" y="2505895"/>
            <a:ext cx="2645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37B862-93A1-4DA8-98B1-3EBCB4F6AB77}"/>
              </a:ext>
            </a:extLst>
          </p:cNvPr>
          <p:cNvCxnSpPr>
            <a:cxnSpLocks/>
            <a:stCxn id="16" idx="3"/>
            <a:endCxn id="18" idx="1"/>
          </p:cNvCxnSpPr>
          <p:nvPr/>
        </p:nvCxnSpPr>
        <p:spPr>
          <a:xfrm>
            <a:off x="6604000" y="2505895"/>
            <a:ext cx="264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40E2238-2FD0-4FDB-AACC-956EF8834DEC}"/>
              </a:ext>
            </a:extLst>
          </p:cNvPr>
          <p:cNvCxnSpPr>
            <a:cxnSpLocks/>
            <a:endCxn id="19" idx="1"/>
          </p:cNvCxnSpPr>
          <p:nvPr/>
        </p:nvCxnSpPr>
        <p:spPr>
          <a:xfrm>
            <a:off x="4903694" y="6208959"/>
            <a:ext cx="785906" cy="7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3A5795-5812-4C81-869D-7903283B3933}"/>
              </a:ext>
            </a:extLst>
          </p:cNvPr>
          <p:cNvCxnSpPr>
            <a:cxnSpLocks/>
            <a:stCxn id="19" idx="3"/>
          </p:cNvCxnSpPr>
          <p:nvPr/>
        </p:nvCxnSpPr>
        <p:spPr>
          <a:xfrm>
            <a:off x="6603999" y="6216417"/>
            <a:ext cx="264600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96978D1-7784-4DCC-8E12-0E1F3F39FF0A}"/>
              </a:ext>
            </a:extLst>
          </p:cNvPr>
          <p:cNvCxnSpPr>
            <a:cxnSpLocks/>
            <a:stCxn id="18" idx="2"/>
            <a:endCxn id="11" idx="0"/>
          </p:cNvCxnSpPr>
          <p:nvPr/>
        </p:nvCxnSpPr>
        <p:spPr>
          <a:xfrm flipH="1">
            <a:off x="6146800" y="2963095"/>
            <a:ext cx="3554196" cy="242679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1CC64A8-98AB-4B72-8B70-AD9FFA33D12B}"/>
              </a:ext>
            </a:extLst>
          </p:cNvPr>
          <p:cNvSpPr txBox="1"/>
          <p:nvPr/>
        </p:nvSpPr>
        <p:spPr>
          <a:xfrm>
            <a:off x="9733080" y="3780458"/>
            <a:ext cx="1077539" cy="369332"/>
          </a:xfrm>
          <a:prstGeom prst="rect">
            <a:avLst/>
          </a:prstGeom>
          <a:noFill/>
        </p:spPr>
        <p:txBody>
          <a:bodyPr wrap="none" rtlCol="0">
            <a:spAutoFit/>
          </a:bodyPr>
          <a:lstStyle/>
          <a:p>
            <a:pPr algn="r"/>
            <a:r>
              <a:rPr lang="en-GB" dirty="0" err="1">
                <a:solidFill>
                  <a:schemeClr val="accent1"/>
                </a:solidFill>
              </a:rPr>
              <a:t>Modeling</a:t>
            </a:r>
            <a:endParaRPr lang="en-GB" dirty="0">
              <a:solidFill>
                <a:schemeClr val="accent1"/>
              </a:solidFill>
            </a:endParaRPr>
          </a:p>
        </p:txBody>
      </p:sp>
      <p:sp>
        <p:nvSpPr>
          <p:cNvPr id="51" name="TextBox 50">
            <a:extLst>
              <a:ext uri="{FF2B5EF4-FFF2-40B4-BE49-F238E27FC236}">
                <a16:creationId xmlns:a16="http://schemas.microsoft.com/office/drawing/2014/main" id="{B8DDA81B-A5DD-4D12-B520-E213935A3DDB}"/>
              </a:ext>
            </a:extLst>
          </p:cNvPr>
          <p:cNvSpPr txBox="1"/>
          <p:nvPr/>
        </p:nvSpPr>
        <p:spPr>
          <a:xfrm>
            <a:off x="9470847" y="4327295"/>
            <a:ext cx="1338701" cy="369332"/>
          </a:xfrm>
          <a:prstGeom prst="rect">
            <a:avLst/>
          </a:prstGeom>
          <a:noFill/>
        </p:spPr>
        <p:txBody>
          <a:bodyPr wrap="none" rtlCol="0">
            <a:spAutoFit/>
          </a:bodyPr>
          <a:lstStyle/>
          <a:p>
            <a:pPr algn="r"/>
            <a:r>
              <a:rPr lang="en-GB" dirty="0">
                <a:solidFill>
                  <a:schemeClr val="accent1"/>
                </a:solidFill>
              </a:rPr>
              <a:t>Deployment</a:t>
            </a:r>
          </a:p>
        </p:txBody>
      </p:sp>
      <p:graphicFrame>
        <p:nvGraphicFramePr>
          <p:cNvPr id="24" name="Table 6">
            <a:extLst>
              <a:ext uri="{FF2B5EF4-FFF2-40B4-BE49-F238E27FC236}">
                <a16:creationId xmlns:a16="http://schemas.microsoft.com/office/drawing/2014/main" id="{FAA6CCEF-E5DB-4075-9BD0-E42DBDB13455}"/>
              </a:ext>
            </a:extLst>
          </p:cNvPr>
          <p:cNvGraphicFramePr>
            <a:graphicFrameLocks noGrp="1"/>
          </p:cNvGraphicFramePr>
          <p:nvPr/>
        </p:nvGraphicFramePr>
        <p:xfrm>
          <a:off x="2129597" y="2228695"/>
          <a:ext cx="734400" cy="554400"/>
        </p:xfrm>
        <a:graphic>
          <a:graphicData uri="http://schemas.openxmlformats.org/drawingml/2006/table">
            <a:tbl>
              <a:tblPr firstRow="1" bandRow="1">
                <a:tableStyleId>{5940675A-B579-460E-94D1-54222C63F5DA}</a:tableStyleId>
              </a:tblPr>
              <a:tblGrid>
                <a:gridCol w="244800">
                  <a:extLst>
                    <a:ext uri="{9D8B030D-6E8A-4147-A177-3AD203B41FA5}">
                      <a16:colId xmlns:a16="http://schemas.microsoft.com/office/drawing/2014/main" val="1632440449"/>
                    </a:ext>
                  </a:extLst>
                </a:gridCol>
                <a:gridCol w="262997">
                  <a:extLst>
                    <a:ext uri="{9D8B030D-6E8A-4147-A177-3AD203B41FA5}">
                      <a16:colId xmlns:a16="http://schemas.microsoft.com/office/drawing/2014/main" val="5199191"/>
                    </a:ext>
                  </a:extLst>
                </a:gridCol>
                <a:gridCol w="226603">
                  <a:extLst>
                    <a:ext uri="{9D8B030D-6E8A-4147-A177-3AD203B41FA5}">
                      <a16:colId xmlns:a16="http://schemas.microsoft.com/office/drawing/2014/main" val="3125927922"/>
                    </a:ext>
                  </a:extLst>
                </a:gridCol>
              </a:tblGrid>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22762737"/>
                  </a:ext>
                </a:extLst>
              </a:tr>
              <a:tr h="184800">
                <a:tc>
                  <a:txBody>
                    <a:bodyPr/>
                    <a:lstStyle/>
                    <a:p>
                      <a:endParaRPr lang="en-GB" sz="300" dirty="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1724182"/>
                  </a:ext>
                </a:extLst>
              </a:tr>
              <a:tr h="184800">
                <a:tc>
                  <a:txBody>
                    <a:bodyPr/>
                    <a:lstStyle/>
                    <a:p>
                      <a:endParaRPr lang="en-GB" sz="300"/>
                    </a:p>
                  </a:txBody>
                  <a:tcPr>
                    <a:lnL w="3810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1905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300" dirty="0"/>
                    </a:p>
                  </a:txBody>
                  <a:tcP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336586819"/>
                  </a:ext>
                </a:extLst>
              </a:tr>
            </a:tbl>
          </a:graphicData>
        </a:graphic>
      </p:graphicFrame>
      <p:pic>
        <p:nvPicPr>
          <p:cNvPr id="33" name="Picture 32">
            <a:extLst>
              <a:ext uri="{FF2B5EF4-FFF2-40B4-BE49-F238E27FC236}">
                <a16:creationId xmlns:a16="http://schemas.microsoft.com/office/drawing/2014/main" id="{7AC35C48-9866-4A3B-BBDD-10FE63BA9809}"/>
              </a:ext>
            </a:extLst>
          </p:cNvPr>
          <p:cNvPicPr>
            <a:picLocks noChangeAspect="1"/>
          </p:cNvPicPr>
          <p:nvPr/>
        </p:nvPicPr>
        <p:blipFill rotWithShape="1">
          <a:blip r:embed="rId7"/>
          <a:srcRect t="50000" r="20152"/>
          <a:stretch/>
        </p:blipFill>
        <p:spPr>
          <a:xfrm>
            <a:off x="294098" y="5995311"/>
            <a:ext cx="4480101" cy="416933"/>
          </a:xfrm>
          <a:prstGeom prst="rect">
            <a:avLst/>
          </a:prstGeom>
        </p:spPr>
      </p:pic>
      <p:sp>
        <p:nvSpPr>
          <p:cNvPr id="26" name="TextBox 25">
            <a:extLst>
              <a:ext uri="{FF2B5EF4-FFF2-40B4-BE49-F238E27FC236}">
                <a16:creationId xmlns:a16="http://schemas.microsoft.com/office/drawing/2014/main" id="{1778F519-393C-C34A-ACED-D72C19D65F30}"/>
              </a:ext>
            </a:extLst>
          </p:cNvPr>
          <p:cNvSpPr txBox="1"/>
          <p:nvPr/>
        </p:nvSpPr>
        <p:spPr>
          <a:xfrm>
            <a:off x="6940607" y="4861785"/>
            <a:ext cx="2876300" cy="646331"/>
          </a:xfrm>
          <a:prstGeom prst="rect">
            <a:avLst/>
          </a:prstGeom>
          <a:noFill/>
        </p:spPr>
        <p:txBody>
          <a:bodyPr wrap="none" rtlCol="0">
            <a:spAutoFit/>
          </a:bodyPr>
          <a:lstStyle/>
          <a:p>
            <a:r>
              <a:rPr lang="en-GB" b="1" dirty="0">
                <a:solidFill>
                  <a:schemeClr val="accent6"/>
                </a:solidFill>
              </a:rPr>
              <a:t>IF</a:t>
            </a:r>
            <a:r>
              <a:rPr lang="en-GB" dirty="0"/>
              <a:t> Customer Young </a:t>
            </a:r>
            <a:r>
              <a:rPr lang="en-GB" b="1" dirty="0">
                <a:solidFill>
                  <a:schemeClr val="accent6"/>
                </a:solidFill>
              </a:rPr>
              <a:t>&amp;</a:t>
            </a:r>
            <a:r>
              <a:rPr lang="en-GB" dirty="0"/>
              <a:t> Female</a:t>
            </a:r>
          </a:p>
          <a:p>
            <a:r>
              <a:rPr lang="en-GB" dirty="0"/>
              <a:t>   </a:t>
            </a:r>
            <a:r>
              <a:rPr lang="en-GB" b="1" dirty="0">
                <a:solidFill>
                  <a:schemeClr val="accent6"/>
                </a:solidFill>
              </a:rPr>
              <a:t>Then</a:t>
            </a:r>
            <a:r>
              <a:rPr lang="en-GB" dirty="0"/>
              <a:t> Default No</a:t>
            </a:r>
          </a:p>
        </p:txBody>
      </p:sp>
      <p:sp>
        <p:nvSpPr>
          <p:cNvPr id="28" name="TextBox 27">
            <a:extLst>
              <a:ext uri="{FF2B5EF4-FFF2-40B4-BE49-F238E27FC236}">
                <a16:creationId xmlns:a16="http://schemas.microsoft.com/office/drawing/2014/main" id="{E30A04F8-1E9F-6942-8C8D-B627CDC6D868}"/>
              </a:ext>
            </a:extLst>
          </p:cNvPr>
          <p:cNvSpPr txBox="1"/>
          <p:nvPr/>
        </p:nvSpPr>
        <p:spPr>
          <a:xfrm>
            <a:off x="9689712" y="6028022"/>
            <a:ext cx="455574" cy="369332"/>
          </a:xfrm>
          <a:prstGeom prst="rect">
            <a:avLst/>
          </a:prstGeom>
          <a:solidFill>
            <a:schemeClr val="accent6"/>
          </a:solidFill>
        </p:spPr>
        <p:txBody>
          <a:bodyPr wrap="none" rtlCol="0">
            <a:spAutoFit/>
          </a:bodyPr>
          <a:lstStyle/>
          <a:p>
            <a:r>
              <a:rPr lang="en-US" dirty="0">
                <a:solidFill>
                  <a:schemeClr val="bg1"/>
                </a:solidFill>
              </a:rPr>
              <a:t>No</a:t>
            </a:r>
          </a:p>
        </p:txBody>
      </p:sp>
    </p:spTree>
    <p:extLst>
      <p:ext uri="{BB962C8B-B14F-4D97-AF65-F5344CB8AC3E}">
        <p14:creationId xmlns:p14="http://schemas.microsoft.com/office/powerpoint/2010/main" val="355704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4</a:t>
            </a:r>
            <a:r>
              <a:rPr lang="en-US" sz="6000" kern="1200" dirty="0">
                <a:solidFill>
                  <a:srgbClr val="FFFFFF"/>
                </a:solidFill>
                <a:latin typeface="+mj-lt"/>
                <a:ea typeface="+mj-ea"/>
                <a:cs typeface="+mj-cs"/>
              </a:rPr>
              <a:t> Evaluating a </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project</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53</a:t>
            </a:fld>
            <a:endParaRPr lang="en-GB" dirty="0"/>
          </a:p>
        </p:txBody>
      </p:sp>
    </p:spTree>
    <p:extLst>
      <p:ext uri="{BB962C8B-B14F-4D97-AF65-F5344CB8AC3E}">
        <p14:creationId xmlns:p14="http://schemas.microsoft.com/office/powerpoint/2010/main" val="1820651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F4C04F-8258-9245-A075-274F584A4FD4}"/>
              </a:ext>
            </a:extLst>
          </p:cNvPr>
          <p:cNvSpPr>
            <a:spLocks noGrp="1"/>
          </p:cNvSpPr>
          <p:nvPr>
            <p:ph type="body" idx="1"/>
          </p:nvPr>
        </p:nvSpPr>
        <p:spPr/>
        <p:txBody>
          <a:bodyPr>
            <a:normAutofit/>
          </a:bodyPr>
          <a:lstStyle/>
          <a:p>
            <a:r>
              <a:rPr lang="en-US" sz="3200" dirty="0">
                <a:solidFill>
                  <a:schemeClr val="accent6"/>
                </a:solidFill>
              </a:rPr>
              <a:t>Return on investment (ROI)</a:t>
            </a:r>
          </a:p>
        </p:txBody>
      </p:sp>
      <p:sp>
        <p:nvSpPr>
          <p:cNvPr id="3" name="Content Placeholder 2">
            <a:extLst>
              <a:ext uri="{FF2B5EF4-FFF2-40B4-BE49-F238E27FC236}">
                <a16:creationId xmlns:a16="http://schemas.microsoft.com/office/drawing/2014/main" id="{4BD5CBB7-D69B-0F44-80D1-6E65F3CFFCDB}"/>
              </a:ext>
            </a:extLst>
          </p:cNvPr>
          <p:cNvSpPr>
            <a:spLocks noGrp="1"/>
          </p:cNvSpPr>
          <p:nvPr>
            <p:ph sz="half" idx="2"/>
          </p:nvPr>
        </p:nvSpPr>
        <p:spPr/>
        <p:txBody>
          <a:bodyPr>
            <a:normAutofit lnSpcReduction="10000"/>
          </a:bodyPr>
          <a:lstStyle/>
          <a:p>
            <a:endParaRPr lang="en-US" dirty="0"/>
          </a:p>
          <a:p>
            <a:r>
              <a:rPr lang="en-US" dirty="0"/>
              <a:t>Compare </a:t>
            </a:r>
            <a:r>
              <a:rPr lang="en-US" dirty="0">
                <a:solidFill>
                  <a:schemeClr val="accent6"/>
                </a:solidFill>
              </a:rPr>
              <a:t>tangible</a:t>
            </a:r>
            <a:r>
              <a:rPr lang="en-US" dirty="0"/>
              <a:t> value and cost</a:t>
            </a:r>
          </a:p>
          <a:p>
            <a:endParaRPr lang="en-US" dirty="0"/>
          </a:p>
          <a:p>
            <a:r>
              <a:rPr lang="en-US" dirty="0"/>
              <a:t>KPI examples</a:t>
            </a:r>
          </a:p>
          <a:p>
            <a:pPr lvl="1"/>
            <a:r>
              <a:rPr lang="en-US" dirty="0"/>
              <a:t>Revenue increase</a:t>
            </a:r>
          </a:p>
          <a:p>
            <a:pPr lvl="1"/>
            <a:r>
              <a:rPr lang="en-US" dirty="0"/>
              <a:t>Efficiency gains</a:t>
            </a:r>
          </a:p>
          <a:p>
            <a:pPr lvl="1"/>
            <a:r>
              <a:rPr lang="en-US" dirty="0"/>
              <a:t>Implementation costs</a:t>
            </a:r>
          </a:p>
          <a:p>
            <a:pPr lvl="1"/>
            <a:r>
              <a:rPr lang="en-US" dirty="0"/>
              <a:t>Risk (investment, acceptation, regulation, cyber, etc.)</a:t>
            </a:r>
            <a:endParaRPr lang="en-BE" dirty="0"/>
          </a:p>
          <a:p>
            <a:pPr lvl="1"/>
            <a:endParaRPr lang="en-US" dirty="0"/>
          </a:p>
        </p:txBody>
      </p:sp>
      <p:sp>
        <p:nvSpPr>
          <p:cNvPr id="4" name="Text Placeholder 3">
            <a:extLst>
              <a:ext uri="{FF2B5EF4-FFF2-40B4-BE49-F238E27FC236}">
                <a16:creationId xmlns:a16="http://schemas.microsoft.com/office/drawing/2014/main" id="{746AA98A-FED7-E041-9597-FD4760BB3766}"/>
              </a:ext>
            </a:extLst>
          </p:cNvPr>
          <p:cNvSpPr>
            <a:spLocks noGrp="1"/>
          </p:cNvSpPr>
          <p:nvPr>
            <p:ph type="body" sz="quarter" idx="3"/>
          </p:nvPr>
        </p:nvSpPr>
        <p:spPr/>
        <p:txBody>
          <a:bodyPr>
            <a:normAutofit/>
          </a:bodyPr>
          <a:lstStyle/>
          <a:p>
            <a:r>
              <a:rPr lang="en-US" sz="3200" dirty="0">
                <a:solidFill>
                  <a:schemeClr val="accent6"/>
                </a:solidFill>
              </a:rPr>
              <a:t>Value on investment (VOI)</a:t>
            </a:r>
          </a:p>
        </p:txBody>
      </p:sp>
      <p:sp>
        <p:nvSpPr>
          <p:cNvPr id="5" name="Content Placeholder 4">
            <a:extLst>
              <a:ext uri="{FF2B5EF4-FFF2-40B4-BE49-F238E27FC236}">
                <a16:creationId xmlns:a16="http://schemas.microsoft.com/office/drawing/2014/main" id="{3AE76278-939C-BF4B-8146-7DD3E3675E28}"/>
              </a:ext>
            </a:extLst>
          </p:cNvPr>
          <p:cNvSpPr>
            <a:spLocks noGrp="1"/>
          </p:cNvSpPr>
          <p:nvPr>
            <p:ph sz="quarter" idx="4"/>
          </p:nvPr>
        </p:nvSpPr>
        <p:spPr/>
        <p:txBody>
          <a:bodyPr>
            <a:normAutofit lnSpcReduction="10000"/>
          </a:bodyPr>
          <a:lstStyle/>
          <a:p>
            <a:endParaRPr lang="en-US" dirty="0"/>
          </a:p>
          <a:p>
            <a:r>
              <a:rPr lang="en-US" dirty="0"/>
              <a:t>Also consider </a:t>
            </a:r>
            <a:r>
              <a:rPr lang="en-US" dirty="0">
                <a:solidFill>
                  <a:schemeClr val="accent6"/>
                </a:solidFill>
              </a:rPr>
              <a:t>intangible</a:t>
            </a:r>
            <a:r>
              <a:rPr lang="en-US" dirty="0"/>
              <a:t> value</a:t>
            </a:r>
          </a:p>
          <a:p>
            <a:endParaRPr lang="en-US" dirty="0"/>
          </a:p>
          <a:p>
            <a:r>
              <a:rPr lang="en-US" dirty="0"/>
              <a:t>KPI examples</a:t>
            </a:r>
          </a:p>
          <a:p>
            <a:pPr lvl="1"/>
            <a:r>
              <a:rPr lang="en-US" dirty="0"/>
              <a:t>Customer satisfaction</a:t>
            </a:r>
          </a:p>
          <a:p>
            <a:pPr lvl="1"/>
            <a:r>
              <a:rPr lang="en-US" dirty="0"/>
              <a:t>Employee motivation</a:t>
            </a:r>
          </a:p>
          <a:p>
            <a:pPr lvl="1"/>
            <a:r>
              <a:rPr lang="en-US" dirty="0"/>
              <a:t>Brand reputation</a:t>
            </a:r>
            <a:endParaRPr lang="en-BE" dirty="0"/>
          </a:p>
          <a:p>
            <a:pPr lvl="1"/>
            <a:r>
              <a:rPr lang="en-BE" dirty="0"/>
              <a:t>Intellectual property</a:t>
            </a:r>
          </a:p>
          <a:p>
            <a:pPr lvl="1"/>
            <a:r>
              <a:rPr lang="en-BE" dirty="0"/>
              <a:t>Partnerships</a:t>
            </a:r>
          </a:p>
          <a:p>
            <a:pPr lvl="1"/>
            <a:endParaRPr lang="en-US" dirty="0"/>
          </a:p>
          <a:p>
            <a:endParaRPr lang="en-US" dirty="0"/>
          </a:p>
        </p:txBody>
      </p:sp>
      <p:sp>
        <p:nvSpPr>
          <p:cNvPr id="6" name="Slide Number Placeholder 5">
            <a:extLst>
              <a:ext uri="{FF2B5EF4-FFF2-40B4-BE49-F238E27FC236}">
                <a16:creationId xmlns:a16="http://schemas.microsoft.com/office/drawing/2014/main" id="{86B0DA18-1120-9D45-A13D-AE51D62F9917}"/>
              </a:ext>
            </a:extLst>
          </p:cNvPr>
          <p:cNvSpPr>
            <a:spLocks noGrp="1"/>
          </p:cNvSpPr>
          <p:nvPr>
            <p:ph type="sldNum" sz="quarter" idx="12"/>
          </p:nvPr>
        </p:nvSpPr>
        <p:spPr/>
        <p:txBody>
          <a:bodyPr/>
          <a:lstStyle/>
          <a:p>
            <a:fld id="{CB40DCDA-36E0-43CF-9ABA-CD86176B7A24}" type="slidenum">
              <a:rPr lang="en-GB" smtClean="0"/>
              <a:t>54</a:t>
            </a:fld>
            <a:endParaRPr lang="en-GB"/>
          </a:p>
        </p:txBody>
      </p:sp>
      <p:sp>
        <p:nvSpPr>
          <p:cNvPr id="7" name="Title 6">
            <a:extLst>
              <a:ext uri="{FF2B5EF4-FFF2-40B4-BE49-F238E27FC236}">
                <a16:creationId xmlns:a16="http://schemas.microsoft.com/office/drawing/2014/main" id="{B602CC00-3E09-A744-953F-F929DEDE04E5}"/>
              </a:ext>
            </a:extLst>
          </p:cNvPr>
          <p:cNvSpPr>
            <a:spLocks noGrp="1"/>
          </p:cNvSpPr>
          <p:nvPr>
            <p:ph type="title"/>
          </p:nvPr>
        </p:nvSpPr>
        <p:spPr>
          <a:xfrm>
            <a:off x="838200" y="761020"/>
            <a:ext cx="5142755" cy="701731"/>
          </a:xfrm>
        </p:spPr>
        <p:txBody>
          <a:bodyPr/>
          <a:lstStyle/>
          <a:p>
            <a:r>
              <a:rPr lang="en-US" dirty="0"/>
              <a:t>AI business impact</a:t>
            </a:r>
          </a:p>
        </p:txBody>
      </p:sp>
    </p:spTree>
    <p:extLst>
      <p:ext uri="{BB962C8B-B14F-4D97-AF65-F5344CB8AC3E}">
        <p14:creationId xmlns:p14="http://schemas.microsoft.com/office/powerpoint/2010/main" val="4021418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0C4A1-62FB-B44A-AA46-59FF01E6BB84}"/>
              </a:ext>
            </a:extLst>
          </p:cNvPr>
          <p:cNvSpPr>
            <a:spLocks noGrp="1"/>
          </p:cNvSpPr>
          <p:nvPr>
            <p:ph type="sldNum" sz="quarter" idx="12"/>
          </p:nvPr>
        </p:nvSpPr>
        <p:spPr/>
        <p:txBody>
          <a:bodyPr/>
          <a:lstStyle/>
          <a:p>
            <a:fld id="{CB40DCDA-36E0-43CF-9ABA-CD86176B7A24}" type="slidenum">
              <a:rPr lang="en-GB" smtClean="0"/>
              <a:pPr/>
              <a:t>55</a:t>
            </a:fld>
            <a:endParaRPr lang="en-GB" dirty="0"/>
          </a:p>
        </p:txBody>
      </p:sp>
      <p:sp>
        <p:nvSpPr>
          <p:cNvPr id="3" name="Title 2">
            <a:extLst>
              <a:ext uri="{FF2B5EF4-FFF2-40B4-BE49-F238E27FC236}">
                <a16:creationId xmlns:a16="http://schemas.microsoft.com/office/drawing/2014/main" id="{B9584D05-0E4B-8741-A511-E131443ADD4B}"/>
              </a:ext>
            </a:extLst>
          </p:cNvPr>
          <p:cNvSpPr>
            <a:spLocks noGrp="1"/>
          </p:cNvSpPr>
          <p:nvPr>
            <p:ph type="title"/>
          </p:nvPr>
        </p:nvSpPr>
        <p:spPr>
          <a:xfrm>
            <a:off x="838200" y="761020"/>
            <a:ext cx="6956648" cy="701731"/>
          </a:xfrm>
        </p:spPr>
        <p:txBody>
          <a:bodyPr/>
          <a:lstStyle/>
          <a:p>
            <a:r>
              <a:rPr lang="en-US" dirty="0"/>
              <a:t>How to measure success?</a:t>
            </a:r>
          </a:p>
        </p:txBody>
      </p:sp>
      <p:sp>
        <p:nvSpPr>
          <p:cNvPr id="4" name="Content Placeholder 3">
            <a:extLst>
              <a:ext uri="{FF2B5EF4-FFF2-40B4-BE49-F238E27FC236}">
                <a16:creationId xmlns:a16="http://schemas.microsoft.com/office/drawing/2014/main" id="{7F5FCA7F-4448-3448-B7F0-95F5FBF170E1}"/>
              </a:ext>
            </a:extLst>
          </p:cNvPr>
          <p:cNvSpPr>
            <a:spLocks noGrp="1"/>
          </p:cNvSpPr>
          <p:nvPr>
            <p:ph idx="1"/>
          </p:nvPr>
        </p:nvSpPr>
        <p:spPr/>
        <p:txBody>
          <a:bodyPr>
            <a:normAutofit/>
          </a:bodyPr>
          <a:lstStyle/>
          <a:p>
            <a:r>
              <a:rPr lang="en-GB" dirty="0"/>
              <a:t>Project fails if it doesn’t meet </a:t>
            </a:r>
            <a:r>
              <a:rPr lang="en-GB" dirty="0">
                <a:solidFill>
                  <a:schemeClr val="accent6"/>
                </a:solidFill>
              </a:rPr>
              <a:t>predefined</a:t>
            </a:r>
            <a:r>
              <a:rPr lang="en-GB" dirty="0"/>
              <a:t> </a:t>
            </a:r>
            <a:r>
              <a:rPr lang="en-GB" dirty="0">
                <a:solidFill>
                  <a:schemeClr val="accent6"/>
                </a:solidFill>
              </a:rPr>
              <a:t>objectives</a:t>
            </a:r>
          </a:p>
          <a:p>
            <a:pPr lvl="1"/>
            <a:r>
              <a:rPr lang="en-GB" dirty="0"/>
              <a:t>Define goals upfront at start</a:t>
            </a:r>
          </a:p>
          <a:p>
            <a:pPr lvl="1"/>
            <a:r>
              <a:rPr lang="en-GB" dirty="0"/>
              <a:t>Well defined, quantifiable and measurable</a:t>
            </a:r>
          </a:p>
          <a:p>
            <a:pPr lvl="1"/>
            <a:r>
              <a:rPr lang="en-GB" dirty="0"/>
              <a:t>Compare against status-quo benchmark</a:t>
            </a:r>
          </a:p>
          <a:p>
            <a:pPr marL="0" indent="0">
              <a:buNone/>
            </a:pPr>
            <a:endParaRPr lang="en-GB" dirty="0"/>
          </a:p>
          <a:p>
            <a:r>
              <a:rPr lang="en-GB" dirty="0"/>
              <a:t>Problem definition as a </a:t>
            </a:r>
            <a:r>
              <a:rPr lang="en-GB" dirty="0">
                <a:solidFill>
                  <a:schemeClr val="accent6"/>
                </a:solidFill>
              </a:rPr>
              <a:t>prediction task</a:t>
            </a:r>
          </a:p>
          <a:p>
            <a:pPr lvl="1"/>
            <a:r>
              <a:rPr lang="en-GB" dirty="0"/>
              <a:t>NOT “stop customers from leaving”</a:t>
            </a:r>
          </a:p>
          <a:p>
            <a:pPr lvl="1"/>
            <a:r>
              <a:rPr lang="en-GB" dirty="0"/>
              <a:t>BUT “predict which customers will churn and primary reasons of churn”</a:t>
            </a:r>
          </a:p>
          <a:p>
            <a:pPr lvl="1"/>
            <a:r>
              <a:rPr lang="en-GB" dirty="0"/>
              <a:t>Makes it easier to find technical metrics</a:t>
            </a:r>
          </a:p>
          <a:p>
            <a:pPr marL="457200" lvl="1" indent="0">
              <a:buNone/>
            </a:pPr>
            <a:endParaRPr lang="en-US" dirty="0"/>
          </a:p>
        </p:txBody>
      </p:sp>
    </p:spTree>
    <p:extLst>
      <p:ext uri="{BB962C8B-B14F-4D97-AF65-F5344CB8AC3E}">
        <p14:creationId xmlns:p14="http://schemas.microsoft.com/office/powerpoint/2010/main" val="4292258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26C953-78C3-3A45-875D-91BD64749B1A}"/>
              </a:ext>
            </a:extLst>
          </p:cNvPr>
          <p:cNvSpPr>
            <a:spLocks noGrp="1"/>
          </p:cNvSpPr>
          <p:nvPr>
            <p:ph type="sldNum" sz="quarter" idx="12"/>
          </p:nvPr>
        </p:nvSpPr>
        <p:spPr/>
        <p:txBody>
          <a:bodyPr/>
          <a:lstStyle/>
          <a:p>
            <a:fld id="{CB40DCDA-36E0-43CF-9ABA-CD86176B7A24}" type="slidenum">
              <a:rPr lang="en-GB" smtClean="0"/>
              <a:pPr/>
              <a:t>56</a:t>
            </a:fld>
            <a:endParaRPr lang="en-GB" dirty="0"/>
          </a:p>
        </p:txBody>
      </p:sp>
      <p:sp>
        <p:nvSpPr>
          <p:cNvPr id="3" name="Title 2">
            <a:extLst>
              <a:ext uri="{FF2B5EF4-FFF2-40B4-BE49-F238E27FC236}">
                <a16:creationId xmlns:a16="http://schemas.microsoft.com/office/drawing/2014/main" id="{64420B9E-D1B6-D34A-BD2F-E4B8B40BA0BF}"/>
              </a:ext>
            </a:extLst>
          </p:cNvPr>
          <p:cNvSpPr>
            <a:spLocks noGrp="1"/>
          </p:cNvSpPr>
          <p:nvPr>
            <p:ph type="title"/>
          </p:nvPr>
        </p:nvSpPr>
        <p:spPr>
          <a:xfrm>
            <a:off x="838200" y="761020"/>
            <a:ext cx="7929350" cy="701731"/>
          </a:xfrm>
        </p:spPr>
        <p:txBody>
          <a:bodyPr/>
          <a:lstStyle/>
          <a:p>
            <a:r>
              <a:rPr lang="en-GB" dirty="0"/>
              <a:t>Technical vs business metrics</a:t>
            </a:r>
            <a:endParaRPr lang="en-US" dirty="0"/>
          </a:p>
        </p:txBody>
      </p:sp>
      <p:sp>
        <p:nvSpPr>
          <p:cNvPr id="4" name="Content Placeholder 3">
            <a:extLst>
              <a:ext uri="{FF2B5EF4-FFF2-40B4-BE49-F238E27FC236}">
                <a16:creationId xmlns:a16="http://schemas.microsoft.com/office/drawing/2014/main" id="{7FD20FFF-13EE-8E4E-9B1B-A6C342B832FB}"/>
              </a:ext>
            </a:extLst>
          </p:cNvPr>
          <p:cNvSpPr>
            <a:spLocks noGrp="1"/>
          </p:cNvSpPr>
          <p:nvPr>
            <p:ph idx="1"/>
          </p:nvPr>
        </p:nvSpPr>
        <p:spPr/>
        <p:txBody>
          <a:bodyPr/>
          <a:lstStyle/>
          <a:p>
            <a:r>
              <a:rPr lang="en-GB" dirty="0"/>
              <a:t>Always </a:t>
            </a:r>
            <a:r>
              <a:rPr lang="en-GB" dirty="0">
                <a:solidFill>
                  <a:schemeClr val="accent6"/>
                </a:solidFill>
              </a:rPr>
              <a:t>align</a:t>
            </a:r>
            <a:r>
              <a:rPr lang="en-GB" dirty="0"/>
              <a:t> business objectives with technical metrics</a:t>
            </a:r>
          </a:p>
          <a:p>
            <a:pPr lvl="1"/>
            <a:r>
              <a:rPr lang="en-GB" dirty="0"/>
              <a:t>Not doing so will yield disappointment</a:t>
            </a:r>
          </a:p>
          <a:p>
            <a:pPr lvl="1"/>
            <a:endParaRPr lang="en-GB" dirty="0"/>
          </a:p>
          <a:p>
            <a:r>
              <a:rPr lang="en-GB" dirty="0"/>
              <a:t>Define</a:t>
            </a:r>
            <a:r>
              <a:rPr lang="en-GB" dirty="0">
                <a:solidFill>
                  <a:schemeClr val="accent6"/>
                </a:solidFill>
              </a:rPr>
              <a:t> quantifiable</a:t>
            </a:r>
            <a:r>
              <a:rPr lang="en-GB" dirty="0"/>
              <a:t> business value</a:t>
            </a:r>
          </a:p>
          <a:p>
            <a:pPr lvl="1"/>
            <a:r>
              <a:rPr lang="en-GB" dirty="0"/>
              <a:t>Translate it into proper technical metrics</a:t>
            </a:r>
          </a:p>
          <a:p>
            <a:pPr lvl="1"/>
            <a:endParaRPr lang="en-GB" dirty="0"/>
          </a:p>
          <a:p>
            <a:r>
              <a:rPr lang="en-GB" dirty="0"/>
              <a:t>Choose something </a:t>
            </a:r>
            <a:r>
              <a:rPr lang="en-GB" dirty="0">
                <a:solidFill>
                  <a:schemeClr val="accent6"/>
                </a:solidFill>
              </a:rPr>
              <a:t>meaningful</a:t>
            </a:r>
            <a:r>
              <a:rPr lang="en-GB" dirty="0"/>
              <a:t> to measure in business terms</a:t>
            </a:r>
          </a:p>
          <a:p>
            <a:pPr lvl="1"/>
            <a:r>
              <a:rPr lang="en-GB" dirty="0"/>
              <a:t>Make their link to the outputs of the AI solution explicit</a:t>
            </a:r>
          </a:p>
          <a:p>
            <a:endParaRPr lang="en-US" dirty="0"/>
          </a:p>
        </p:txBody>
      </p:sp>
    </p:spTree>
    <p:extLst>
      <p:ext uri="{BB962C8B-B14F-4D97-AF65-F5344CB8AC3E}">
        <p14:creationId xmlns:p14="http://schemas.microsoft.com/office/powerpoint/2010/main" val="3432440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830BCE-F206-6E4D-8F06-D7C61364F939}"/>
              </a:ext>
            </a:extLst>
          </p:cNvPr>
          <p:cNvSpPr>
            <a:spLocks noGrp="1"/>
          </p:cNvSpPr>
          <p:nvPr>
            <p:ph type="sldNum" sz="quarter" idx="12"/>
          </p:nvPr>
        </p:nvSpPr>
        <p:spPr/>
        <p:txBody>
          <a:bodyPr/>
          <a:lstStyle/>
          <a:p>
            <a:fld id="{CB40DCDA-36E0-43CF-9ABA-CD86176B7A24}" type="slidenum">
              <a:rPr lang="en-GB" smtClean="0"/>
              <a:pPr/>
              <a:t>57</a:t>
            </a:fld>
            <a:endParaRPr lang="en-GB" dirty="0"/>
          </a:p>
        </p:txBody>
      </p:sp>
      <p:sp>
        <p:nvSpPr>
          <p:cNvPr id="3" name="Title 2">
            <a:extLst>
              <a:ext uri="{FF2B5EF4-FFF2-40B4-BE49-F238E27FC236}">
                <a16:creationId xmlns:a16="http://schemas.microsoft.com/office/drawing/2014/main" id="{D18DF8ED-994B-6447-88A6-33DC33BD7AEE}"/>
              </a:ext>
            </a:extLst>
          </p:cNvPr>
          <p:cNvSpPr>
            <a:spLocks noGrp="1"/>
          </p:cNvSpPr>
          <p:nvPr>
            <p:ph type="title"/>
          </p:nvPr>
        </p:nvSpPr>
        <p:spPr>
          <a:xfrm>
            <a:off x="838200" y="761020"/>
            <a:ext cx="3477299" cy="701731"/>
          </a:xfrm>
        </p:spPr>
        <p:txBody>
          <a:bodyPr/>
          <a:lstStyle/>
          <a:p>
            <a:r>
              <a:rPr lang="en-US" dirty="0"/>
              <a:t>Case studies</a:t>
            </a:r>
          </a:p>
        </p:txBody>
      </p:sp>
      <p:sp>
        <p:nvSpPr>
          <p:cNvPr id="4" name="Content Placeholder 3">
            <a:extLst>
              <a:ext uri="{FF2B5EF4-FFF2-40B4-BE49-F238E27FC236}">
                <a16:creationId xmlns:a16="http://schemas.microsoft.com/office/drawing/2014/main" id="{0AEB031C-656D-B843-BC4A-D38EC3F94B5E}"/>
              </a:ext>
            </a:extLst>
          </p:cNvPr>
          <p:cNvSpPr>
            <a:spLocks noGrp="1"/>
          </p:cNvSpPr>
          <p:nvPr>
            <p:ph idx="1"/>
          </p:nvPr>
        </p:nvSpPr>
        <p:spPr/>
        <p:txBody>
          <a:bodyPr/>
          <a:lstStyle/>
          <a:p>
            <a:r>
              <a:rPr lang="en-GB" dirty="0"/>
              <a:t>Fully automated </a:t>
            </a:r>
            <a:r>
              <a:rPr lang="en-GB" dirty="0">
                <a:solidFill>
                  <a:schemeClr val="accent6"/>
                </a:solidFill>
              </a:rPr>
              <a:t>image clean-up</a:t>
            </a:r>
            <a:r>
              <a:rPr lang="en-GB" dirty="0"/>
              <a:t> for a manufacturing company</a:t>
            </a:r>
          </a:p>
          <a:p>
            <a:pPr lvl="1"/>
            <a:r>
              <a:rPr lang="en-GB" dirty="0"/>
              <a:t>Background removal</a:t>
            </a:r>
          </a:p>
          <a:p>
            <a:pPr lvl="1"/>
            <a:r>
              <a:rPr lang="en-GB" dirty="0"/>
              <a:t>Time and resource consuming</a:t>
            </a:r>
          </a:p>
          <a:p>
            <a:pPr lvl="1"/>
            <a:endParaRPr lang="en-GB" dirty="0"/>
          </a:p>
          <a:p>
            <a:pPr lvl="1"/>
            <a:endParaRPr lang="en-GB" dirty="0"/>
          </a:p>
          <a:p>
            <a:endParaRPr lang="en-GB" dirty="0"/>
          </a:p>
          <a:p>
            <a:r>
              <a:rPr lang="en-GB" dirty="0"/>
              <a:t>Physical </a:t>
            </a:r>
            <a:r>
              <a:rPr lang="en-GB" dirty="0">
                <a:solidFill>
                  <a:schemeClr val="accent6"/>
                </a:solidFill>
              </a:rPr>
              <a:t>advertisement impact</a:t>
            </a:r>
            <a:r>
              <a:rPr lang="en-GB" dirty="0"/>
              <a:t> prediction</a:t>
            </a:r>
          </a:p>
          <a:p>
            <a:pPr lvl="1"/>
            <a:r>
              <a:rPr lang="en-GB" dirty="0"/>
              <a:t>Assess the effectiveness of ads </a:t>
            </a:r>
            <a:endParaRPr lang="en-US" dirty="0"/>
          </a:p>
        </p:txBody>
      </p:sp>
      <p:pic>
        <p:nvPicPr>
          <p:cNvPr id="6" name="Picture 5" descr="A picture containing diagram&#10;&#10;Description automatically generated">
            <a:extLst>
              <a:ext uri="{FF2B5EF4-FFF2-40B4-BE49-F238E27FC236}">
                <a16:creationId xmlns:a16="http://schemas.microsoft.com/office/drawing/2014/main" id="{25C4BE40-6331-DC42-B08B-6A2896D87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692" y="2510318"/>
            <a:ext cx="4775023" cy="1149698"/>
          </a:xfrm>
          <a:prstGeom prst="rect">
            <a:avLst/>
          </a:prstGeom>
        </p:spPr>
      </p:pic>
      <p:pic>
        <p:nvPicPr>
          <p:cNvPr id="8" name="Picture 7" descr="Diagram&#10;&#10;Description automatically generated">
            <a:extLst>
              <a:ext uri="{FF2B5EF4-FFF2-40B4-BE49-F238E27FC236}">
                <a16:creationId xmlns:a16="http://schemas.microsoft.com/office/drawing/2014/main" id="{81638AA6-26F5-164B-B37A-DB53C012A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692" y="4900949"/>
            <a:ext cx="4775022" cy="1276014"/>
          </a:xfrm>
          <a:prstGeom prst="rect">
            <a:avLst/>
          </a:prstGeom>
        </p:spPr>
      </p:pic>
    </p:spTree>
    <p:extLst>
      <p:ext uri="{BB962C8B-B14F-4D97-AF65-F5344CB8AC3E}">
        <p14:creationId xmlns:p14="http://schemas.microsoft.com/office/powerpoint/2010/main" val="1772514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5</a:t>
            </a:r>
            <a:r>
              <a:rPr lang="en-US" sz="6000" kern="1200" dirty="0">
                <a:solidFill>
                  <a:srgbClr val="FFFFFF"/>
                </a:solidFill>
                <a:latin typeface="+mj-lt"/>
                <a:ea typeface="+mj-ea"/>
                <a:cs typeface="+mj-cs"/>
              </a:rPr>
              <a:t> Practical AI</a:t>
            </a: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solutions</a:t>
            </a: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58</a:t>
            </a:fld>
            <a:endParaRPr lang="en-GB" dirty="0"/>
          </a:p>
        </p:txBody>
      </p:sp>
    </p:spTree>
    <p:extLst>
      <p:ext uri="{BB962C8B-B14F-4D97-AF65-F5344CB8AC3E}">
        <p14:creationId xmlns:p14="http://schemas.microsoft.com/office/powerpoint/2010/main" val="3907176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0F6F51-85B3-5648-81FB-738EE526E927}"/>
              </a:ext>
            </a:extLst>
          </p:cNvPr>
          <p:cNvSpPr>
            <a:spLocks noGrp="1"/>
          </p:cNvSpPr>
          <p:nvPr>
            <p:ph type="sldNum" sz="quarter" idx="12"/>
          </p:nvPr>
        </p:nvSpPr>
        <p:spPr/>
        <p:txBody>
          <a:bodyPr/>
          <a:lstStyle/>
          <a:p>
            <a:fld id="{CB40DCDA-36E0-43CF-9ABA-CD86176B7A24}" type="slidenum">
              <a:rPr lang="en-GB" smtClean="0"/>
              <a:pPr/>
              <a:t>59</a:t>
            </a:fld>
            <a:endParaRPr lang="en-GB" dirty="0"/>
          </a:p>
        </p:txBody>
      </p:sp>
      <p:sp>
        <p:nvSpPr>
          <p:cNvPr id="3" name="Title 2">
            <a:extLst>
              <a:ext uri="{FF2B5EF4-FFF2-40B4-BE49-F238E27FC236}">
                <a16:creationId xmlns:a16="http://schemas.microsoft.com/office/drawing/2014/main" id="{C25E42E6-6F2E-C94A-A478-1531FC1F28B4}"/>
              </a:ext>
            </a:extLst>
          </p:cNvPr>
          <p:cNvSpPr>
            <a:spLocks noGrp="1"/>
          </p:cNvSpPr>
          <p:nvPr>
            <p:ph type="title"/>
          </p:nvPr>
        </p:nvSpPr>
        <p:spPr>
          <a:xfrm>
            <a:off x="838200" y="761020"/>
            <a:ext cx="7202356" cy="701731"/>
          </a:xfrm>
        </p:spPr>
        <p:txBody>
          <a:bodyPr/>
          <a:lstStyle/>
          <a:p>
            <a:r>
              <a:rPr lang="en-US" dirty="0"/>
              <a:t>Explore - Build - Automate</a:t>
            </a:r>
          </a:p>
        </p:txBody>
      </p:sp>
      <p:pic>
        <p:nvPicPr>
          <p:cNvPr id="8194" name="Picture 2">
            <a:extLst>
              <a:ext uri="{FF2B5EF4-FFF2-40B4-BE49-F238E27FC236}">
                <a16:creationId xmlns:a16="http://schemas.microsoft.com/office/drawing/2014/main" id="{881F0035-2821-4142-986F-58B0B3BF73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9841" y="1825625"/>
            <a:ext cx="635231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logo&#10;&#10;Description automatically generated">
            <a:extLst>
              <a:ext uri="{FF2B5EF4-FFF2-40B4-BE49-F238E27FC236}">
                <a16:creationId xmlns:a16="http://schemas.microsoft.com/office/drawing/2014/main" id="{E5D33DF5-B8F8-9E48-8184-FB3220622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556" y="3429000"/>
            <a:ext cx="4107374" cy="2570317"/>
          </a:xfrm>
          <a:prstGeom prst="rect">
            <a:avLst/>
          </a:prstGeom>
        </p:spPr>
      </p:pic>
    </p:spTree>
    <p:extLst>
      <p:ext uri="{BB962C8B-B14F-4D97-AF65-F5344CB8AC3E}">
        <p14:creationId xmlns:p14="http://schemas.microsoft.com/office/powerpoint/2010/main" val="273762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C775DF-2257-E342-AB69-C8CAAEEECF92}"/>
              </a:ext>
            </a:extLst>
          </p:cNvPr>
          <p:cNvSpPr>
            <a:spLocks noGrp="1"/>
          </p:cNvSpPr>
          <p:nvPr>
            <p:ph type="sldNum" sz="quarter" idx="12"/>
          </p:nvPr>
        </p:nvSpPr>
        <p:spPr/>
        <p:txBody>
          <a:bodyPr/>
          <a:lstStyle/>
          <a:p>
            <a:fld id="{CB40DCDA-36E0-43CF-9ABA-CD86176B7A24}" type="slidenum">
              <a:rPr lang="en-GB" smtClean="0"/>
              <a:pPr/>
              <a:t>6</a:t>
            </a:fld>
            <a:endParaRPr lang="en-GB" dirty="0"/>
          </a:p>
        </p:txBody>
      </p:sp>
      <p:sp>
        <p:nvSpPr>
          <p:cNvPr id="3" name="Title 2">
            <a:extLst>
              <a:ext uri="{FF2B5EF4-FFF2-40B4-BE49-F238E27FC236}">
                <a16:creationId xmlns:a16="http://schemas.microsoft.com/office/drawing/2014/main" id="{C2802D82-5BE0-2647-BFE2-B97DA85B5D21}"/>
              </a:ext>
            </a:extLst>
          </p:cNvPr>
          <p:cNvSpPr>
            <a:spLocks noGrp="1"/>
          </p:cNvSpPr>
          <p:nvPr>
            <p:ph type="title"/>
          </p:nvPr>
        </p:nvSpPr>
        <p:spPr>
          <a:xfrm>
            <a:off x="838200" y="761020"/>
            <a:ext cx="6519990" cy="701731"/>
          </a:xfrm>
        </p:spPr>
        <p:txBody>
          <a:bodyPr/>
          <a:lstStyle/>
          <a:p>
            <a:r>
              <a:rPr lang="en-BE" dirty="0"/>
              <a:t>Data Science Team Lead</a:t>
            </a:r>
          </a:p>
        </p:txBody>
      </p:sp>
      <p:pic>
        <p:nvPicPr>
          <p:cNvPr id="1026" name="Picture 2">
            <a:extLst>
              <a:ext uri="{FF2B5EF4-FFF2-40B4-BE49-F238E27FC236}">
                <a16:creationId xmlns:a16="http://schemas.microsoft.com/office/drawing/2014/main" id="{284F529E-ABE9-4642-B3B4-2BFC2F5AE3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68416" y="2274153"/>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758F77-7683-1A41-9463-3E7B44B2471A}"/>
              </a:ext>
            </a:extLst>
          </p:cNvPr>
          <p:cNvSpPr txBox="1"/>
          <p:nvPr/>
        </p:nvSpPr>
        <p:spPr>
          <a:xfrm>
            <a:off x="834231" y="2663031"/>
            <a:ext cx="3933826" cy="3139321"/>
          </a:xfrm>
          <a:prstGeom prst="rect">
            <a:avLst/>
          </a:prstGeom>
          <a:noFill/>
        </p:spPr>
        <p:txBody>
          <a:bodyPr wrap="square" rtlCol="0">
            <a:spAutoFit/>
          </a:bodyPr>
          <a:lstStyle/>
          <a:p>
            <a:r>
              <a:rPr lang="en-GB" b="1" dirty="0"/>
              <a:t>Role:</a:t>
            </a:r>
          </a:p>
          <a:p>
            <a:r>
              <a:rPr lang="en-GB" dirty="0"/>
              <a:t>Manages the data science team and plan projects</a:t>
            </a:r>
          </a:p>
          <a:p>
            <a:br>
              <a:rPr lang="en-GB" dirty="0"/>
            </a:br>
            <a:br>
              <a:rPr lang="en-GB" dirty="0"/>
            </a:br>
            <a:r>
              <a:rPr lang="en-GB" b="1" dirty="0"/>
              <a:t>Goal:</a:t>
            </a:r>
          </a:p>
          <a:p>
            <a:r>
              <a:rPr lang="en-GB" dirty="0"/>
              <a:t>Make sure business goal are aligned with data vision to create value</a:t>
            </a:r>
          </a:p>
          <a:p>
            <a:br>
              <a:rPr lang="en-GB" dirty="0"/>
            </a:br>
            <a:br>
              <a:rPr lang="en-GB" dirty="0"/>
            </a:br>
            <a:endParaRPr lang="en-BE" dirty="0"/>
          </a:p>
        </p:txBody>
      </p:sp>
      <p:sp>
        <p:nvSpPr>
          <p:cNvPr id="6" name="TextBox 5">
            <a:extLst>
              <a:ext uri="{FF2B5EF4-FFF2-40B4-BE49-F238E27FC236}">
                <a16:creationId xmlns:a16="http://schemas.microsoft.com/office/drawing/2014/main" id="{9D846CA7-C436-BC46-8F26-C93BFF37F571}"/>
              </a:ext>
            </a:extLst>
          </p:cNvPr>
          <p:cNvSpPr txBox="1"/>
          <p:nvPr/>
        </p:nvSpPr>
        <p:spPr>
          <a:xfrm>
            <a:off x="7419976" y="2630487"/>
            <a:ext cx="4038599" cy="3693319"/>
          </a:xfrm>
          <a:prstGeom prst="rect">
            <a:avLst/>
          </a:prstGeom>
          <a:noFill/>
        </p:spPr>
        <p:txBody>
          <a:bodyPr wrap="square" rtlCol="0">
            <a:spAutoFit/>
          </a:bodyPr>
          <a:lstStyle/>
          <a:p>
            <a:r>
              <a:rPr lang="en-GB" b="1" dirty="0"/>
              <a:t>Toolkit:</a:t>
            </a:r>
          </a:p>
          <a:p>
            <a:r>
              <a:rPr lang="en-GB" dirty="0"/>
              <a:t>SQL, Python</a:t>
            </a:r>
          </a:p>
          <a:p>
            <a:endParaRPr lang="en-GB" dirty="0"/>
          </a:p>
          <a:p>
            <a:br>
              <a:rPr lang="en-GB" dirty="0"/>
            </a:br>
            <a:r>
              <a:rPr lang="en-GB" b="1" dirty="0"/>
              <a:t>Skills:</a:t>
            </a:r>
          </a:p>
          <a:p>
            <a:r>
              <a:rPr lang="en-GB" dirty="0"/>
              <a:t>Leadership and project management</a:t>
            </a:r>
          </a:p>
          <a:p>
            <a:r>
              <a:rPr lang="en-GB" dirty="0"/>
              <a:t>Interpersonal communication</a:t>
            </a:r>
          </a:p>
          <a:p>
            <a:r>
              <a:rPr lang="en-GB" dirty="0"/>
              <a:t>Data analysis + visualization</a:t>
            </a:r>
          </a:p>
          <a:p>
            <a:r>
              <a:rPr lang="en-GB" dirty="0"/>
              <a:t>Predictive </a:t>
            </a:r>
            <a:r>
              <a:rPr lang="en-US" dirty="0"/>
              <a:t>modeling</a:t>
            </a:r>
          </a:p>
          <a:p>
            <a:r>
              <a:rPr lang="en-US" dirty="0"/>
              <a:t>Business mindset</a:t>
            </a:r>
          </a:p>
          <a:p>
            <a:br>
              <a:rPr lang="en-GB" dirty="0"/>
            </a:br>
            <a:br>
              <a:rPr lang="en-GB" dirty="0"/>
            </a:br>
            <a:endParaRPr lang="en-BE" dirty="0"/>
          </a:p>
        </p:txBody>
      </p:sp>
    </p:spTree>
    <p:extLst>
      <p:ext uri="{BB962C8B-B14F-4D97-AF65-F5344CB8AC3E}">
        <p14:creationId xmlns:p14="http://schemas.microsoft.com/office/powerpoint/2010/main" val="3962646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324EF-7E9D-7B41-B337-2A3CE54D3890}"/>
              </a:ext>
            </a:extLst>
          </p:cNvPr>
          <p:cNvSpPr>
            <a:spLocks noGrp="1"/>
          </p:cNvSpPr>
          <p:nvPr>
            <p:ph type="sldNum" sz="quarter" idx="12"/>
          </p:nvPr>
        </p:nvSpPr>
        <p:spPr/>
        <p:txBody>
          <a:bodyPr/>
          <a:lstStyle/>
          <a:p>
            <a:fld id="{CB40DCDA-36E0-43CF-9ABA-CD86176B7A24}" type="slidenum">
              <a:rPr lang="en-GB" smtClean="0"/>
              <a:pPr/>
              <a:t>60</a:t>
            </a:fld>
            <a:endParaRPr lang="en-GB" dirty="0"/>
          </a:p>
        </p:txBody>
      </p:sp>
      <p:sp>
        <p:nvSpPr>
          <p:cNvPr id="3" name="Title 2">
            <a:extLst>
              <a:ext uri="{FF2B5EF4-FFF2-40B4-BE49-F238E27FC236}">
                <a16:creationId xmlns:a16="http://schemas.microsoft.com/office/drawing/2014/main" id="{DE015320-6E48-7E4B-A6A4-88D133864DA9}"/>
              </a:ext>
            </a:extLst>
          </p:cNvPr>
          <p:cNvSpPr>
            <a:spLocks noGrp="1"/>
          </p:cNvSpPr>
          <p:nvPr>
            <p:ph type="title"/>
          </p:nvPr>
        </p:nvSpPr>
        <p:spPr>
          <a:xfrm>
            <a:off x="838200" y="761020"/>
            <a:ext cx="2168158" cy="701731"/>
          </a:xfrm>
        </p:spPr>
        <p:txBody>
          <a:bodyPr/>
          <a:lstStyle/>
          <a:p>
            <a:r>
              <a:rPr lang="en-US" dirty="0"/>
              <a:t>Explore</a:t>
            </a:r>
          </a:p>
        </p:txBody>
      </p:sp>
      <p:sp>
        <p:nvSpPr>
          <p:cNvPr id="4" name="Content Placeholder 3">
            <a:extLst>
              <a:ext uri="{FF2B5EF4-FFF2-40B4-BE49-F238E27FC236}">
                <a16:creationId xmlns:a16="http://schemas.microsoft.com/office/drawing/2014/main" id="{790205A8-3B41-2E42-B3EC-695B92B15183}"/>
              </a:ext>
            </a:extLst>
          </p:cNvPr>
          <p:cNvSpPr>
            <a:spLocks noGrp="1"/>
          </p:cNvSpPr>
          <p:nvPr>
            <p:ph idx="1"/>
          </p:nvPr>
        </p:nvSpPr>
        <p:spPr/>
        <p:txBody>
          <a:bodyPr>
            <a:normAutofit/>
          </a:bodyPr>
          <a:lstStyle/>
          <a:p>
            <a:r>
              <a:rPr lang="en-GB" dirty="0"/>
              <a:t>Test use case </a:t>
            </a:r>
            <a:r>
              <a:rPr lang="en-GB" dirty="0">
                <a:solidFill>
                  <a:schemeClr val="accent6"/>
                </a:solidFill>
              </a:rPr>
              <a:t>viability</a:t>
            </a:r>
          </a:p>
          <a:p>
            <a:pPr lvl="1"/>
            <a:r>
              <a:rPr lang="en-GB" dirty="0"/>
              <a:t>Worth investing time and money into technological solution?</a:t>
            </a:r>
          </a:p>
          <a:p>
            <a:pPr lvl="1"/>
            <a:endParaRPr lang="en-GB" dirty="0"/>
          </a:p>
          <a:p>
            <a:r>
              <a:rPr lang="en-GB" dirty="0"/>
              <a:t>Provide minimal solution with a </a:t>
            </a:r>
            <a:r>
              <a:rPr lang="en-GB" dirty="0">
                <a:solidFill>
                  <a:schemeClr val="accent6"/>
                </a:solidFill>
              </a:rPr>
              <a:t>Proof of Concept (</a:t>
            </a:r>
            <a:r>
              <a:rPr lang="en-GB" dirty="0" err="1">
                <a:solidFill>
                  <a:schemeClr val="accent6"/>
                </a:solidFill>
              </a:rPr>
              <a:t>PoC</a:t>
            </a:r>
            <a:r>
              <a:rPr lang="en-GB" dirty="0">
                <a:solidFill>
                  <a:schemeClr val="accent6"/>
                </a:solidFill>
              </a:rPr>
              <a:t>)</a:t>
            </a:r>
            <a:endParaRPr lang="en-GB" dirty="0"/>
          </a:p>
          <a:p>
            <a:pPr lvl="1"/>
            <a:r>
              <a:rPr lang="en-GB" dirty="0"/>
              <a:t>Compare different approaches</a:t>
            </a:r>
          </a:p>
          <a:p>
            <a:pPr lvl="1"/>
            <a:r>
              <a:rPr lang="en-GB" dirty="0"/>
              <a:t>Identify potential problems + efficient solutions</a:t>
            </a:r>
          </a:p>
          <a:p>
            <a:pPr lvl="1"/>
            <a:r>
              <a:rPr lang="en-GB" dirty="0"/>
              <a:t>Test software, hardware and infrastructure</a:t>
            </a:r>
          </a:p>
          <a:p>
            <a:pPr lvl="1"/>
            <a:r>
              <a:rPr lang="en-GB" dirty="0"/>
              <a:t>Gain essential experience, skills and confidence</a:t>
            </a:r>
          </a:p>
          <a:p>
            <a:pPr lvl="1"/>
            <a:endParaRPr lang="en-GB" dirty="0"/>
          </a:p>
          <a:p>
            <a:r>
              <a:rPr lang="en-GB" dirty="0"/>
              <a:t>Convince stakeholders to </a:t>
            </a:r>
            <a:r>
              <a:rPr lang="en-GB" dirty="0">
                <a:solidFill>
                  <a:schemeClr val="accent6"/>
                </a:solidFill>
              </a:rPr>
              <a:t>invest</a:t>
            </a:r>
            <a:r>
              <a:rPr lang="en-GB" dirty="0"/>
              <a:t> in AI solution</a:t>
            </a:r>
          </a:p>
          <a:p>
            <a:pPr lvl="1"/>
            <a:endParaRPr lang="en-GB" dirty="0"/>
          </a:p>
          <a:p>
            <a:endParaRPr lang="en-US" dirty="0"/>
          </a:p>
        </p:txBody>
      </p:sp>
      <p:pic>
        <p:nvPicPr>
          <p:cNvPr id="5" name="Afbeelding 12">
            <a:extLst>
              <a:ext uri="{FF2B5EF4-FFF2-40B4-BE49-F238E27FC236}">
                <a16:creationId xmlns:a16="http://schemas.microsoft.com/office/drawing/2014/main" id="{25FE7383-B95C-8C49-BD59-D3BF5B363A5F}"/>
              </a:ext>
            </a:extLst>
          </p:cNvPr>
          <p:cNvPicPr/>
          <p:nvPr/>
        </p:nvPicPr>
        <p:blipFill>
          <a:blip r:embed="rId3" cstate="email">
            <a:extLst>
              <a:ext uri="{28A0092B-C50C-407E-A947-70E740481C1C}">
                <a14:useLocalDpi xmlns:a14="http://schemas.microsoft.com/office/drawing/2010/main"/>
              </a:ext>
            </a:extLst>
          </a:blip>
          <a:stretch>
            <a:fillRect/>
          </a:stretch>
        </p:blipFill>
        <p:spPr>
          <a:xfrm>
            <a:off x="8610600" y="744855"/>
            <a:ext cx="2081530" cy="1080770"/>
          </a:xfrm>
          <a:prstGeom prst="rect">
            <a:avLst/>
          </a:prstGeom>
        </p:spPr>
      </p:pic>
      <p:pic>
        <p:nvPicPr>
          <p:cNvPr id="6" name="Picture 5" descr="A close up of a logo&#10;&#10;Description automatically generated">
            <a:extLst>
              <a:ext uri="{FF2B5EF4-FFF2-40B4-BE49-F238E27FC236}">
                <a16:creationId xmlns:a16="http://schemas.microsoft.com/office/drawing/2014/main" id="{8A92C581-154D-B44E-A4B6-6A37AC8D7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556" y="3429000"/>
            <a:ext cx="4107374" cy="2570317"/>
          </a:xfrm>
          <a:prstGeom prst="rect">
            <a:avLst/>
          </a:prstGeom>
        </p:spPr>
      </p:pic>
    </p:spTree>
    <p:extLst>
      <p:ext uri="{BB962C8B-B14F-4D97-AF65-F5344CB8AC3E}">
        <p14:creationId xmlns:p14="http://schemas.microsoft.com/office/powerpoint/2010/main" val="1419832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A5FF6F-F98F-1A46-A11A-8BE77FC67023}"/>
              </a:ext>
            </a:extLst>
          </p:cNvPr>
          <p:cNvSpPr>
            <a:spLocks noGrp="1"/>
          </p:cNvSpPr>
          <p:nvPr>
            <p:ph type="sldNum" sz="quarter" idx="12"/>
          </p:nvPr>
        </p:nvSpPr>
        <p:spPr/>
        <p:txBody>
          <a:bodyPr/>
          <a:lstStyle/>
          <a:p>
            <a:fld id="{CB40DCDA-36E0-43CF-9ABA-CD86176B7A24}" type="slidenum">
              <a:rPr lang="en-GB" smtClean="0"/>
              <a:pPr/>
              <a:t>61</a:t>
            </a:fld>
            <a:endParaRPr lang="en-GB" dirty="0"/>
          </a:p>
        </p:txBody>
      </p:sp>
      <p:sp>
        <p:nvSpPr>
          <p:cNvPr id="3" name="Title 2">
            <a:extLst>
              <a:ext uri="{FF2B5EF4-FFF2-40B4-BE49-F238E27FC236}">
                <a16:creationId xmlns:a16="http://schemas.microsoft.com/office/drawing/2014/main" id="{4C134D96-F8A4-6543-98FC-9B7999C128EC}"/>
              </a:ext>
            </a:extLst>
          </p:cNvPr>
          <p:cNvSpPr>
            <a:spLocks noGrp="1"/>
          </p:cNvSpPr>
          <p:nvPr>
            <p:ph type="title"/>
          </p:nvPr>
        </p:nvSpPr>
        <p:spPr>
          <a:xfrm>
            <a:off x="838200" y="761020"/>
            <a:ext cx="1535998" cy="701731"/>
          </a:xfrm>
        </p:spPr>
        <p:txBody>
          <a:bodyPr/>
          <a:lstStyle/>
          <a:p>
            <a:r>
              <a:rPr lang="en-US" dirty="0"/>
              <a:t>Build</a:t>
            </a:r>
          </a:p>
        </p:txBody>
      </p:sp>
      <p:sp>
        <p:nvSpPr>
          <p:cNvPr id="4" name="Content Placeholder 3">
            <a:extLst>
              <a:ext uri="{FF2B5EF4-FFF2-40B4-BE49-F238E27FC236}">
                <a16:creationId xmlns:a16="http://schemas.microsoft.com/office/drawing/2014/main" id="{77FD6947-F510-9E48-B9BF-BD6169968F4A}"/>
              </a:ext>
            </a:extLst>
          </p:cNvPr>
          <p:cNvSpPr>
            <a:spLocks noGrp="1"/>
          </p:cNvSpPr>
          <p:nvPr>
            <p:ph idx="1"/>
          </p:nvPr>
        </p:nvSpPr>
        <p:spPr/>
        <p:txBody>
          <a:bodyPr/>
          <a:lstStyle/>
          <a:p>
            <a:r>
              <a:rPr lang="en-GB" dirty="0"/>
              <a:t>Develop and deploy a fully functional </a:t>
            </a:r>
            <a:r>
              <a:rPr lang="en-GB" dirty="0">
                <a:solidFill>
                  <a:schemeClr val="accent6"/>
                </a:solidFill>
              </a:rPr>
              <a:t>Minimal Viable Product (MVP)</a:t>
            </a:r>
          </a:p>
          <a:p>
            <a:endParaRPr lang="en-GB" dirty="0">
              <a:solidFill>
                <a:schemeClr val="accent6"/>
              </a:solidFill>
            </a:endParaRPr>
          </a:p>
          <a:p>
            <a:r>
              <a:rPr lang="en-GB" dirty="0"/>
              <a:t>Provide tangible business </a:t>
            </a:r>
            <a:r>
              <a:rPr lang="en-GB" dirty="0">
                <a:solidFill>
                  <a:schemeClr val="accent6"/>
                </a:solidFill>
              </a:rPr>
              <a:t>value</a:t>
            </a:r>
          </a:p>
          <a:p>
            <a:pPr lvl="1"/>
            <a:r>
              <a:rPr lang="en-GB" dirty="0"/>
              <a:t>Actionable insights, forecasts, optimized processes or automated tasks</a:t>
            </a:r>
          </a:p>
          <a:p>
            <a:endParaRPr lang="en-GB" dirty="0"/>
          </a:p>
          <a:p>
            <a:r>
              <a:rPr lang="en-GB" dirty="0"/>
              <a:t>Satisfy all </a:t>
            </a:r>
            <a:r>
              <a:rPr lang="en-GB" dirty="0">
                <a:solidFill>
                  <a:schemeClr val="accent6"/>
                </a:solidFill>
              </a:rPr>
              <a:t>requirements</a:t>
            </a:r>
            <a:r>
              <a:rPr lang="en-GB" dirty="0"/>
              <a:t> with focus on</a:t>
            </a:r>
          </a:p>
          <a:p>
            <a:pPr lvl="1"/>
            <a:r>
              <a:rPr lang="en-GB" dirty="0"/>
              <a:t>Stability, testing and good code quality</a:t>
            </a:r>
          </a:p>
          <a:p>
            <a:pPr lvl="1"/>
            <a:r>
              <a:rPr lang="en-GB" dirty="0"/>
              <a:t>Proper infrastructure</a:t>
            </a:r>
          </a:p>
          <a:p>
            <a:pPr lvl="1"/>
            <a:r>
              <a:rPr lang="en-GB" dirty="0"/>
              <a:t>Scalability if needed</a:t>
            </a:r>
          </a:p>
          <a:p>
            <a:endParaRPr lang="en-US" dirty="0"/>
          </a:p>
        </p:txBody>
      </p:sp>
      <p:pic>
        <p:nvPicPr>
          <p:cNvPr id="5" name="Afbeelding 13">
            <a:extLst>
              <a:ext uri="{FF2B5EF4-FFF2-40B4-BE49-F238E27FC236}">
                <a16:creationId xmlns:a16="http://schemas.microsoft.com/office/drawing/2014/main" id="{DF9EE13C-1525-3749-B921-D53C9E0F6893}"/>
              </a:ext>
            </a:extLst>
          </p:cNvPr>
          <p:cNvPicPr/>
          <p:nvPr/>
        </p:nvPicPr>
        <p:blipFill>
          <a:blip r:embed="rId3" cstate="email">
            <a:extLst>
              <a:ext uri="{28A0092B-C50C-407E-A947-70E740481C1C}">
                <a14:useLocalDpi xmlns:a14="http://schemas.microsoft.com/office/drawing/2010/main"/>
              </a:ext>
            </a:extLst>
          </a:blip>
          <a:stretch>
            <a:fillRect/>
          </a:stretch>
        </p:blipFill>
        <p:spPr>
          <a:xfrm>
            <a:off x="8610600" y="765810"/>
            <a:ext cx="1977390" cy="1059815"/>
          </a:xfrm>
          <a:prstGeom prst="rect">
            <a:avLst/>
          </a:prstGeom>
        </p:spPr>
      </p:pic>
      <p:pic>
        <p:nvPicPr>
          <p:cNvPr id="6" name="Picture 5" descr="A close up of a logo&#10;&#10;Description automatically generated">
            <a:extLst>
              <a:ext uri="{FF2B5EF4-FFF2-40B4-BE49-F238E27FC236}">
                <a16:creationId xmlns:a16="http://schemas.microsoft.com/office/drawing/2014/main" id="{F32DABC4-C67E-E843-AA8A-4BB19D0D8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556" y="3429000"/>
            <a:ext cx="4107374" cy="2570317"/>
          </a:xfrm>
          <a:prstGeom prst="rect">
            <a:avLst/>
          </a:prstGeom>
        </p:spPr>
      </p:pic>
    </p:spTree>
    <p:extLst>
      <p:ext uri="{BB962C8B-B14F-4D97-AF65-F5344CB8AC3E}">
        <p14:creationId xmlns:p14="http://schemas.microsoft.com/office/powerpoint/2010/main" val="3046030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39F71-AD8C-7B43-96FE-779246F94465}"/>
              </a:ext>
            </a:extLst>
          </p:cNvPr>
          <p:cNvSpPr>
            <a:spLocks noGrp="1"/>
          </p:cNvSpPr>
          <p:nvPr>
            <p:ph type="sldNum" sz="quarter" idx="12"/>
          </p:nvPr>
        </p:nvSpPr>
        <p:spPr/>
        <p:txBody>
          <a:bodyPr/>
          <a:lstStyle/>
          <a:p>
            <a:fld id="{CB40DCDA-36E0-43CF-9ABA-CD86176B7A24}" type="slidenum">
              <a:rPr lang="en-GB" smtClean="0"/>
              <a:pPr/>
              <a:t>62</a:t>
            </a:fld>
            <a:endParaRPr lang="en-GB" dirty="0"/>
          </a:p>
        </p:txBody>
      </p:sp>
      <p:sp>
        <p:nvSpPr>
          <p:cNvPr id="3" name="Title 2">
            <a:extLst>
              <a:ext uri="{FF2B5EF4-FFF2-40B4-BE49-F238E27FC236}">
                <a16:creationId xmlns:a16="http://schemas.microsoft.com/office/drawing/2014/main" id="{10855CB9-89CC-1842-B17C-CA53E9C68A99}"/>
              </a:ext>
            </a:extLst>
          </p:cNvPr>
          <p:cNvSpPr>
            <a:spLocks noGrp="1"/>
          </p:cNvSpPr>
          <p:nvPr>
            <p:ph type="title"/>
          </p:nvPr>
        </p:nvSpPr>
        <p:spPr>
          <a:xfrm>
            <a:off x="838200" y="761020"/>
            <a:ext cx="2777492" cy="701731"/>
          </a:xfrm>
        </p:spPr>
        <p:txBody>
          <a:bodyPr/>
          <a:lstStyle/>
          <a:p>
            <a:r>
              <a:rPr lang="en-US" dirty="0"/>
              <a:t>Automate</a:t>
            </a:r>
          </a:p>
        </p:txBody>
      </p:sp>
      <p:sp>
        <p:nvSpPr>
          <p:cNvPr id="4" name="Content Placeholder 3">
            <a:extLst>
              <a:ext uri="{FF2B5EF4-FFF2-40B4-BE49-F238E27FC236}">
                <a16:creationId xmlns:a16="http://schemas.microsoft.com/office/drawing/2014/main" id="{AD44E0C6-8E90-BF4B-B27C-93895AC213A7}"/>
              </a:ext>
            </a:extLst>
          </p:cNvPr>
          <p:cNvSpPr>
            <a:spLocks noGrp="1"/>
          </p:cNvSpPr>
          <p:nvPr>
            <p:ph idx="1"/>
          </p:nvPr>
        </p:nvSpPr>
        <p:spPr/>
        <p:txBody>
          <a:bodyPr/>
          <a:lstStyle/>
          <a:p>
            <a:r>
              <a:rPr lang="en-GB" dirty="0"/>
              <a:t>Make the software operate </a:t>
            </a:r>
            <a:r>
              <a:rPr lang="en-GB" dirty="0">
                <a:solidFill>
                  <a:schemeClr val="accent6"/>
                </a:solidFill>
              </a:rPr>
              <a:t>autonomously</a:t>
            </a:r>
          </a:p>
          <a:p>
            <a:pPr lvl="1"/>
            <a:r>
              <a:rPr lang="en-GB" dirty="0"/>
              <a:t>Minimal human supervision needed</a:t>
            </a:r>
          </a:p>
          <a:p>
            <a:pPr lvl="1"/>
            <a:endParaRPr lang="en-GB" dirty="0"/>
          </a:p>
          <a:p>
            <a:r>
              <a:rPr lang="en-GB" dirty="0"/>
              <a:t>Integrate the solution in current </a:t>
            </a:r>
            <a:r>
              <a:rPr lang="en-GB" dirty="0">
                <a:solidFill>
                  <a:schemeClr val="accent6"/>
                </a:solidFill>
              </a:rPr>
              <a:t>infrastructure</a:t>
            </a:r>
          </a:p>
          <a:p>
            <a:pPr lvl="1"/>
            <a:r>
              <a:rPr lang="en-GB" dirty="0"/>
              <a:t>Fully scalable and robust</a:t>
            </a:r>
          </a:p>
          <a:p>
            <a:endParaRPr lang="en-GB" dirty="0"/>
          </a:p>
          <a:p>
            <a:endParaRPr lang="en-GB" dirty="0"/>
          </a:p>
        </p:txBody>
      </p:sp>
      <p:pic>
        <p:nvPicPr>
          <p:cNvPr id="5" name="Afbeelding 14">
            <a:extLst>
              <a:ext uri="{FF2B5EF4-FFF2-40B4-BE49-F238E27FC236}">
                <a16:creationId xmlns:a16="http://schemas.microsoft.com/office/drawing/2014/main" id="{27557422-7BBF-A847-A961-B94808EF7893}"/>
              </a:ext>
            </a:extLst>
          </p:cNvPr>
          <p:cNvPicPr/>
          <p:nvPr/>
        </p:nvPicPr>
        <p:blipFill>
          <a:blip r:embed="rId3" cstate="email">
            <a:extLst>
              <a:ext uri="{28A0092B-C50C-407E-A947-70E740481C1C}">
                <a14:useLocalDpi xmlns:a14="http://schemas.microsoft.com/office/drawing/2010/main"/>
              </a:ext>
            </a:extLst>
          </a:blip>
          <a:stretch>
            <a:fillRect/>
          </a:stretch>
        </p:blipFill>
        <p:spPr>
          <a:xfrm>
            <a:off x="8610600" y="730885"/>
            <a:ext cx="1918335" cy="1094740"/>
          </a:xfrm>
          <a:prstGeom prst="rect">
            <a:avLst/>
          </a:prstGeom>
        </p:spPr>
      </p:pic>
      <p:pic>
        <p:nvPicPr>
          <p:cNvPr id="6" name="Picture 5" descr="A close up of a logo&#10;&#10;Description automatically generated">
            <a:extLst>
              <a:ext uri="{FF2B5EF4-FFF2-40B4-BE49-F238E27FC236}">
                <a16:creationId xmlns:a16="http://schemas.microsoft.com/office/drawing/2014/main" id="{90E15B1D-47F2-A84E-99ED-8FB67B27F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556" y="3429000"/>
            <a:ext cx="4107374" cy="2570317"/>
          </a:xfrm>
          <a:prstGeom prst="rect">
            <a:avLst/>
          </a:prstGeom>
        </p:spPr>
      </p:pic>
    </p:spTree>
    <p:extLst>
      <p:ext uri="{BB962C8B-B14F-4D97-AF65-F5344CB8AC3E}">
        <p14:creationId xmlns:p14="http://schemas.microsoft.com/office/powerpoint/2010/main" val="2749892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F31680-3049-4A47-AF5C-858EE65FCB5C}"/>
              </a:ext>
            </a:extLst>
          </p:cNvPr>
          <p:cNvSpPr>
            <a:spLocks noGrp="1"/>
          </p:cNvSpPr>
          <p:nvPr>
            <p:ph type="sldNum" sz="quarter" idx="12"/>
          </p:nvPr>
        </p:nvSpPr>
        <p:spPr/>
        <p:txBody>
          <a:bodyPr/>
          <a:lstStyle/>
          <a:p>
            <a:fld id="{CB40DCDA-36E0-43CF-9ABA-CD86176B7A24}" type="slidenum">
              <a:rPr lang="en-GB" smtClean="0"/>
              <a:pPr/>
              <a:t>63</a:t>
            </a:fld>
            <a:endParaRPr lang="en-GB" dirty="0"/>
          </a:p>
        </p:txBody>
      </p:sp>
      <p:sp>
        <p:nvSpPr>
          <p:cNvPr id="3" name="Title 2">
            <a:extLst>
              <a:ext uri="{FF2B5EF4-FFF2-40B4-BE49-F238E27FC236}">
                <a16:creationId xmlns:a16="http://schemas.microsoft.com/office/drawing/2014/main" id="{956FB5BA-F200-494B-A16A-9B2AE135996F}"/>
              </a:ext>
            </a:extLst>
          </p:cNvPr>
          <p:cNvSpPr>
            <a:spLocks noGrp="1"/>
          </p:cNvSpPr>
          <p:nvPr>
            <p:ph type="title"/>
          </p:nvPr>
        </p:nvSpPr>
        <p:spPr>
          <a:xfrm>
            <a:off x="838200" y="761020"/>
            <a:ext cx="3629391" cy="701731"/>
          </a:xfrm>
        </p:spPr>
        <p:txBody>
          <a:bodyPr/>
          <a:lstStyle/>
          <a:p>
            <a:r>
              <a:rPr lang="en-US" dirty="0"/>
              <a:t>Maintenance</a:t>
            </a:r>
          </a:p>
        </p:txBody>
      </p:sp>
      <p:sp>
        <p:nvSpPr>
          <p:cNvPr id="4" name="Content Placeholder 3">
            <a:extLst>
              <a:ext uri="{FF2B5EF4-FFF2-40B4-BE49-F238E27FC236}">
                <a16:creationId xmlns:a16="http://schemas.microsoft.com/office/drawing/2014/main" id="{450F15C1-E9E2-1644-9ED9-3E96C842B4BC}"/>
              </a:ext>
            </a:extLst>
          </p:cNvPr>
          <p:cNvSpPr>
            <a:spLocks noGrp="1"/>
          </p:cNvSpPr>
          <p:nvPr>
            <p:ph idx="1"/>
          </p:nvPr>
        </p:nvSpPr>
        <p:spPr/>
        <p:txBody>
          <a:bodyPr/>
          <a:lstStyle/>
          <a:p>
            <a:r>
              <a:rPr lang="en-GB" dirty="0"/>
              <a:t>Evaluate and </a:t>
            </a:r>
            <a:r>
              <a:rPr lang="en-GB" dirty="0">
                <a:solidFill>
                  <a:schemeClr val="accent6"/>
                </a:solidFill>
              </a:rPr>
              <a:t>monitor</a:t>
            </a:r>
            <a:r>
              <a:rPr lang="en-GB" dirty="0"/>
              <a:t> performance of the model</a:t>
            </a:r>
          </a:p>
          <a:p>
            <a:endParaRPr lang="en-GB" dirty="0"/>
          </a:p>
          <a:p>
            <a:r>
              <a:rPr lang="en-GB" dirty="0"/>
              <a:t>Track model quality and predictions over time</a:t>
            </a:r>
          </a:p>
          <a:p>
            <a:endParaRPr lang="en-GB" dirty="0"/>
          </a:p>
          <a:p>
            <a:r>
              <a:rPr lang="en-GB" dirty="0"/>
              <a:t>React to </a:t>
            </a:r>
            <a:r>
              <a:rPr lang="en-GB" dirty="0">
                <a:solidFill>
                  <a:schemeClr val="accent6"/>
                </a:solidFill>
              </a:rPr>
              <a:t>feedback</a:t>
            </a:r>
            <a:r>
              <a:rPr lang="en-GB" dirty="0"/>
              <a:t> from deployed models</a:t>
            </a:r>
          </a:p>
          <a:p>
            <a:endParaRPr lang="en-GB" dirty="0"/>
          </a:p>
          <a:p>
            <a:endParaRPr lang="en-US" dirty="0"/>
          </a:p>
        </p:txBody>
      </p:sp>
      <p:pic>
        <p:nvPicPr>
          <p:cNvPr id="5" name="Afbeelding 15">
            <a:extLst>
              <a:ext uri="{FF2B5EF4-FFF2-40B4-BE49-F238E27FC236}">
                <a16:creationId xmlns:a16="http://schemas.microsoft.com/office/drawing/2014/main" id="{8BBE42F6-F945-EB46-A294-963FAD8E2D8E}"/>
              </a:ext>
            </a:extLst>
          </p:cNvPr>
          <p:cNvPicPr/>
          <p:nvPr/>
        </p:nvPicPr>
        <p:blipFill>
          <a:blip r:embed="rId3" cstate="email">
            <a:extLst>
              <a:ext uri="{28A0092B-C50C-407E-A947-70E740481C1C}">
                <a14:useLocalDpi xmlns:a14="http://schemas.microsoft.com/office/drawing/2010/main"/>
              </a:ext>
            </a:extLst>
          </a:blip>
          <a:stretch>
            <a:fillRect/>
          </a:stretch>
        </p:blipFill>
        <p:spPr>
          <a:xfrm>
            <a:off x="8610600" y="651574"/>
            <a:ext cx="2073020" cy="1174051"/>
          </a:xfrm>
          <a:prstGeom prst="rect">
            <a:avLst/>
          </a:prstGeom>
        </p:spPr>
      </p:pic>
      <p:pic>
        <p:nvPicPr>
          <p:cNvPr id="6" name="Picture 5" descr="Logo, icon&#10;&#10;Description automatically generated">
            <a:extLst>
              <a:ext uri="{FF2B5EF4-FFF2-40B4-BE49-F238E27FC236}">
                <a16:creationId xmlns:a16="http://schemas.microsoft.com/office/drawing/2014/main" id="{4CFCD9F2-3319-534A-AA47-1F75A46D8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7592" y="3915462"/>
            <a:ext cx="2073020" cy="1592518"/>
          </a:xfrm>
          <a:prstGeom prst="rect">
            <a:avLst/>
          </a:prstGeom>
        </p:spPr>
      </p:pic>
    </p:spTree>
    <p:extLst>
      <p:ext uri="{BB962C8B-B14F-4D97-AF65-F5344CB8AC3E}">
        <p14:creationId xmlns:p14="http://schemas.microsoft.com/office/powerpoint/2010/main" val="3401409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D739E62-E67A-48E8-B2AF-8E10D428CD8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dirty="0">
                <a:solidFill>
                  <a:schemeClr val="accent6"/>
                </a:solidFill>
              </a:rPr>
              <a:t>6</a:t>
            </a:r>
            <a:r>
              <a:rPr lang="en-US" sz="6000" kern="1200" dirty="0">
                <a:solidFill>
                  <a:srgbClr val="FFFFFF"/>
                </a:solidFill>
                <a:latin typeface="+mj-lt"/>
                <a:ea typeface="+mj-ea"/>
                <a:cs typeface="+mj-cs"/>
              </a:rPr>
              <a:t> </a:t>
            </a:r>
            <a:r>
              <a:rPr lang="en-US" dirty="0">
                <a:solidFill>
                  <a:srgbClr val="FFFFFF"/>
                </a:solidFill>
              </a:rPr>
              <a:t>Hands-on </a:t>
            </a:r>
            <a:br>
              <a:rPr lang="en-US" dirty="0">
                <a:solidFill>
                  <a:srgbClr val="FFFFFF"/>
                </a:solidFill>
              </a:rPr>
            </a:br>
            <a:r>
              <a:rPr lang="en-US" dirty="0">
                <a:solidFill>
                  <a:srgbClr val="FFFFFF"/>
                </a:solidFill>
              </a:rPr>
              <a:t>tutorial</a:t>
            </a:r>
            <a:endParaRPr lang="en-US" sz="6000" kern="1200" dirty="0">
              <a:solidFill>
                <a:srgbClr val="FFFFFF"/>
              </a:solidFill>
              <a:latin typeface="+mj-lt"/>
              <a:ea typeface="+mj-ea"/>
              <a:cs typeface="+mj-cs"/>
            </a:endParaRPr>
          </a:p>
        </p:txBody>
      </p:sp>
      <p:sp>
        <p:nvSpPr>
          <p:cNvPr id="6" name="Text Placeholder 5">
            <a:extLst>
              <a:ext uri="{FF2B5EF4-FFF2-40B4-BE49-F238E27FC236}">
                <a16:creationId xmlns:a16="http://schemas.microsoft.com/office/drawing/2014/main" id="{568906F6-68D2-41E2-90E7-924A71DB985D}"/>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7" name="Slide Number Placeholder 1">
            <a:extLst>
              <a:ext uri="{FF2B5EF4-FFF2-40B4-BE49-F238E27FC236}">
                <a16:creationId xmlns:a16="http://schemas.microsoft.com/office/drawing/2014/main" id="{757739A2-A37B-4D7B-B27E-B99B2366F09E}"/>
              </a:ext>
            </a:extLst>
          </p:cNvPr>
          <p:cNvSpPr>
            <a:spLocks noGrp="1"/>
          </p:cNvSpPr>
          <p:nvPr>
            <p:ph type="sldNum" sz="quarter" idx="12"/>
          </p:nvPr>
        </p:nvSpPr>
        <p:spPr>
          <a:xfrm>
            <a:off x="8610600" y="6356350"/>
            <a:ext cx="2743200" cy="365125"/>
          </a:xfrm>
        </p:spPr>
        <p:txBody>
          <a:bodyPr/>
          <a:lstStyle/>
          <a:p>
            <a:fld id="{CB40DCDA-36E0-43CF-9ABA-CD86176B7A24}" type="slidenum">
              <a:rPr lang="en-GB" smtClean="0"/>
              <a:pPr/>
              <a:t>64</a:t>
            </a:fld>
            <a:endParaRPr lang="en-GB" dirty="0"/>
          </a:p>
        </p:txBody>
      </p:sp>
    </p:spTree>
    <p:extLst>
      <p:ext uri="{BB962C8B-B14F-4D97-AF65-F5344CB8AC3E}">
        <p14:creationId xmlns:p14="http://schemas.microsoft.com/office/powerpoint/2010/main" val="1446510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CA64B-4D86-1148-9718-12C28A90CDAF}"/>
              </a:ext>
            </a:extLst>
          </p:cNvPr>
          <p:cNvSpPr>
            <a:spLocks noGrp="1"/>
          </p:cNvSpPr>
          <p:nvPr>
            <p:ph type="sldNum" sz="quarter" idx="12"/>
          </p:nvPr>
        </p:nvSpPr>
        <p:spPr/>
        <p:txBody>
          <a:bodyPr/>
          <a:lstStyle/>
          <a:p>
            <a:fld id="{CB40DCDA-36E0-43CF-9ABA-CD86176B7A24}" type="slidenum">
              <a:rPr lang="en-GB" smtClean="0"/>
              <a:pPr/>
              <a:t>65</a:t>
            </a:fld>
            <a:endParaRPr lang="en-GB" dirty="0"/>
          </a:p>
        </p:txBody>
      </p:sp>
      <p:sp>
        <p:nvSpPr>
          <p:cNvPr id="3" name="Title 2">
            <a:extLst>
              <a:ext uri="{FF2B5EF4-FFF2-40B4-BE49-F238E27FC236}">
                <a16:creationId xmlns:a16="http://schemas.microsoft.com/office/drawing/2014/main" id="{770CE25A-3DD8-AD4A-8C4E-B39CB013DC90}"/>
              </a:ext>
            </a:extLst>
          </p:cNvPr>
          <p:cNvSpPr>
            <a:spLocks noGrp="1"/>
          </p:cNvSpPr>
          <p:nvPr>
            <p:ph type="title"/>
          </p:nvPr>
        </p:nvSpPr>
        <p:spPr>
          <a:xfrm>
            <a:off x="838200" y="761020"/>
            <a:ext cx="4891724" cy="701731"/>
          </a:xfrm>
        </p:spPr>
        <p:txBody>
          <a:bodyPr/>
          <a:lstStyle/>
          <a:p>
            <a:r>
              <a:rPr lang="en-US" dirty="0"/>
              <a:t>Jupyter Notebook</a:t>
            </a:r>
          </a:p>
        </p:txBody>
      </p:sp>
      <p:pic>
        <p:nvPicPr>
          <p:cNvPr id="6" name="Content Placeholder 5" descr="Programmer female outline">
            <a:extLst>
              <a:ext uri="{FF2B5EF4-FFF2-40B4-BE49-F238E27FC236}">
                <a16:creationId xmlns:a16="http://schemas.microsoft.com/office/drawing/2014/main" id="{861DBF58-C684-8945-B93A-6A987121FDA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3010720"/>
            <a:ext cx="2880072" cy="2880072"/>
          </a:xfrm>
        </p:spPr>
      </p:pic>
      <p:pic>
        <p:nvPicPr>
          <p:cNvPr id="8" name="Graphic 7" descr="Programmer male outline">
            <a:extLst>
              <a:ext uri="{FF2B5EF4-FFF2-40B4-BE49-F238E27FC236}">
                <a16:creationId xmlns:a16="http://schemas.microsoft.com/office/drawing/2014/main" id="{C38832A1-CF54-D84C-8AE8-2454B7151A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53871" y="3010720"/>
            <a:ext cx="2880072" cy="2880072"/>
          </a:xfrm>
          <a:prstGeom prst="rect">
            <a:avLst/>
          </a:prstGeom>
        </p:spPr>
      </p:pic>
      <p:sp>
        <p:nvSpPr>
          <p:cNvPr id="9" name="TextBox 8">
            <a:extLst>
              <a:ext uri="{FF2B5EF4-FFF2-40B4-BE49-F238E27FC236}">
                <a16:creationId xmlns:a16="http://schemas.microsoft.com/office/drawing/2014/main" id="{2158674F-5C02-504F-BD02-9B0EAD53A439}"/>
              </a:ext>
            </a:extLst>
          </p:cNvPr>
          <p:cNvSpPr txBox="1"/>
          <p:nvPr/>
        </p:nvSpPr>
        <p:spPr>
          <a:xfrm>
            <a:off x="2078834" y="2425945"/>
            <a:ext cx="2588594" cy="584775"/>
          </a:xfrm>
          <a:prstGeom prst="rect">
            <a:avLst/>
          </a:prstGeom>
          <a:noFill/>
        </p:spPr>
        <p:txBody>
          <a:bodyPr wrap="none" rtlCol="0">
            <a:spAutoFit/>
          </a:bodyPr>
          <a:lstStyle/>
          <a:p>
            <a:r>
              <a:rPr lang="en-US" sz="3200" dirty="0">
                <a:solidFill>
                  <a:schemeClr val="accent6"/>
                </a:solidFill>
              </a:rPr>
              <a:t>Happy coding!</a:t>
            </a:r>
          </a:p>
        </p:txBody>
      </p:sp>
      <p:pic>
        <p:nvPicPr>
          <p:cNvPr id="5" name="Graphic 4" descr="Iceberg outline">
            <a:extLst>
              <a:ext uri="{FF2B5EF4-FFF2-40B4-BE49-F238E27FC236}">
                <a16:creationId xmlns:a16="http://schemas.microsoft.com/office/drawing/2014/main" id="{71E8D9BC-7E28-1846-BC58-B9DB3C1EA4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69846" y="1954521"/>
            <a:ext cx="1187917" cy="1187917"/>
          </a:xfrm>
          <a:prstGeom prst="rect">
            <a:avLst/>
          </a:prstGeom>
        </p:spPr>
      </p:pic>
      <p:pic>
        <p:nvPicPr>
          <p:cNvPr id="10" name="Graphic 9" descr="Cruise ship outline">
            <a:extLst>
              <a:ext uri="{FF2B5EF4-FFF2-40B4-BE49-F238E27FC236}">
                <a16:creationId xmlns:a16="http://schemas.microsoft.com/office/drawing/2014/main" id="{B5BEDF5D-FC16-1049-9293-6D5EB8F539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70558" y="892260"/>
            <a:ext cx="2150590" cy="2150590"/>
          </a:xfrm>
          <a:prstGeom prst="rect">
            <a:avLst/>
          </a:prstGeom>
        </p:spPr>
      </p:pic>
      <p:pic>
        <p:nvPicPr>
          <p:cNvPr id="12" name="Graphic 11" descr="Dollar outline">
            <a:extLst>
              <a:ext uri="{FF2B5EF4-FFF2-40B4-BE49-F238E27FC236}">
                <a16:creationId xmlns:a16="http://schemas.microsoft.com/office/drawing/2014/main" id="{FA5C98A4-B23B-A34F-85EC-78E0A07417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45853" y="4159826"/>
            <a:ext cx="914400" cy="914400"/>
          </a:xfrm>
          <a:prstGeom prst="rect">
            <a:avLst/>
          </a:prstGeom>
        </p:spPr>
      </p:pic>
      <p:pic>
        <p:nvPicPr>
          <p:cNvPr id="14" name="Graphic 13" descr="House outline">
            <a:extLst>
              <a:ext uri="{FF2B5EF4-FFF2-40B4-BE49-F238E27FC236}">
                <a16:creationId xmlns:a16="http://schemas.microsoft.com/office/drawing/2014/main" id="{B28A93B5-AA18-9A46-BB51-D0ED77F0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33654" y="3855046"/>
            <a:ext cx="1788695" cy="1788695"/>
          </a:xfrm>
          <a:prstGeom prst="rect">
            <a:avLst/>
          </a:prstGeom>
        </p:spPr>
      </p:pic>
    </p:spTree>
    <p:extLst>
      <p:ext uri="{BB962C8B-B14F-4D97-AF65-F5344CB8AC3E}">
        <p14:creationId xmlns:p14="http://schemas.microsoft.com/office/powerpoint/2010/main" val="1668975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4341424E-24E4-4789-ABD4-42B1266C1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000" y="1098000"/>
            <a:ext cx="5760000" cy="57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drawing&#10;&#10;Description automatically generated">
            <a:extLst>
              <a:ext uri="{FF2B5EF4-FFF2-40B4-BE49-F238E27FC236}">
                <a16:creationId xmlns:a16="http://schemas.microsoft.com/office/drawing/2014/main" id="{92792AF1-CF7A-497A-8082-5BD4FEBAA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91" y="4127693"/>
            <a:ext cx="6195109" cy="1120432"/>
          </a:xfrm>
          <a:prstGeom prst="rect">
            <a:avLst/>
          </a:prstGeom>
        </p:spPr>
      </p:pic>
      <p:pic>
        <p:nvPicPr>
          <p:cNvPr id="14" name="Picture 13" descr="A close up of a logo&#10;&#10;Description automatically generated">
            <a:extLst>
              <a:ext uri="{FF2B5EF4-FFF2-40B4-BE49-F238E27FC236}">
                <a16:creationId xmlns:a16="http://schemas.microsoft.com/office/drawing/2014/main" id="{81A54A54-54BA-409B-8DE9-73831101E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026" y="-75950"/>
            <a:ext cx="4107374" cy="2570317"/>
          </a:xfrm>
          <a:prstGeom prst="rect">
            <a:avLst/>
          </a:prstGeom>
        </p:spPr>
      </p:pic>
      <p:sp>
        <p:nvSpPr>
          <p:cNvPr id="16" name="Title 1">
            <a:extLst>
              <a:ext uri="{FF2B5EF4-FFF2-40B4-BE49-F238E27FC236}">
                <a16:creationId xmlns:a16="http://schemas.microsoft.com/office/drawing/2014/main" id="{177A25C5-D8F6-4BCC-AC40-7EBCC0FE8426}"/>
              </a:ext>
            </a:extLst>
          </p:cNvPr>
          <p:cNvSpPr txBox="1">
            <a:spLocks/>
          </p:cNvSpPr>
          <p:nvPr/>
        </p:nvSpPr>
        <p:spPr>
          <a:xfrm>
            <a:off x="329794" y="2373416"/>
            <a:ext cx="6102953" cy="1200329"/>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6000" kern="1200" spc="300">
                <a:solidFill>
                  <a:schemeClr val="tx1"/>
                </a:solidFill>
                <a:latin typeface="+mj-lt"/>
                <a:ea typeface="+mj-ea"/>
                <a:cs typeface="+mj-cs"/>
              </a:defRPr>
            </a:lvl1pPr>
          </a:lstStyle>
          <a:p>
            <a:r>
              <a:rPr lang="en-GB" sz="8000" dirty="0"/>
              <a:t>AI</a:t>
            </a:r>
            <a:r>
              <a:rPr lang="en-GB" sz="8000" dirty="0">
                <a:solidFill>
                  <a:schemeClr val="accent6"/>
                </a:solidFill>
              </a:rPr>
              <a:t>4</a:t>
            </a:r>
            <a:r>
              <a:rPr lang="en-GB" sz="8000" dirty="0"/>
              <a:t>Business</a:t>
            </a:r>
          </a:p>
        </p:txBody>
      </p:sp>
      <p:sp>
        <p:nvSpPr>
          <p:cNvPr id="17" name="Subtitle 2">
            <a:extLst>
              <a:ext uri="{FF2B5EF4-FFF2-40B4-BE49-F238E27FC236}">
                <a16:creationId xmlns:a16="http://schemas.microsoft.com/office/drawing/2014/main" id="{927BE4E0-1614-432F-806B-3A56E29338DE}"/>
              </a:ext>
            </a:extLst>
          </p:cNvPr>
          <p:cNvSpPr txBox="1">
            <a:spLocks/>
          </p:cNvSpPr>
          <p:nvPr/>
        </p:nvSpPr>
        <p:spPr>
          <a:xfrm>
            <a:off x="879907" y="4375687"/>
            <a:ext cx="9144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6"/>
              </a:buClr>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i="1" dirty="0"/>
          </a:p>
        </p:txBody>
      </p:sp>
      <p:pic>
        <p:nvPicPr>
          <p:cNvPr id="36866" name="Picture 2" descr="Image result for ctg logo">
            <a:extLst>
              <a:ext uri="{FF2B5EF4-FFF2-40B4-BE49-F238E27FC236}">
                <a16:creationId xmlns:a16="http://schemas.microsoft.com/office/drawing/2014/main" id="{6254EB87-2C0F-4329-BB74-7E30F73627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587" t="15315" r="13548" b="15178"/>
          <a:stretch/>
        </p:blipFill>
        <p:spPr bwMode="auto">
          <a:xfrm>
            <a:off x="4076336" y="664262"/>
            <a:ext cx="1126837" cy="10898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icon&#10;&#10;Description automatically generated">
            <a:extLst>
              <a:ext uri="{FF2B5EF4-FFF2-40B4-BE49-F238E27FC236}">
                <a16:creationId xmlns:a16="http://schemas.microsoft.com/office/drawing/2014/main" id="{3B6D8E3E-26E4-B34E-98DF-9F15F5E8FE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3634" y="664262"/>
            <a:ext cx="1418738" cy="1089891"/>
          </a:xfrm>
          <a:prstGeom prst="rect">
            <a:avLst/>
          </a:prstGeom>
        </p:spPr>
      </p:pic>
    </p:spTree>
    <p:extLst>
      <p:ext uri="{BB962C8B-B14F-4D97-AF65-F5344CB8AC3E}">
        <p14:creationId xmlns:p14="http://schemas.microsoft.com/office/powerpoint/2010/main" val="814539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C775DF-2257-E342-AB69-C8CAAEEECF92}"/>
              </a:ext>
            </a:extLst>
          </p:cNvPr>
          <p:cNvSpPr>
            <a:spLocks noGrp="1"/>
          </p:cNvSpPr>
          <p:nvPr>
            <p:ph type="sldNum" sz="quarter" idx="12"/>
          </p:nvPr>
        </p:nvSpPr>
        <p:spPr/>
        <p:txBody>
          <a:bodyPr/>
          <a:lstStyle/>
          <a:p>
            <a:fld id="{CB40DCDA-36E0-43CF-9ABA-CD86176B7A24}" type="slidenum">
              <a:rPr lang="en-GB" smtClean="0"/>
              <a:pPr/>
              <a:t>7</a:t>
            </a:fld>
            <a:endParaRPr lang="en-GB" dirty="0"/>
          </a:p>
        </p:txBody>
      </p:sp>
      <p:sp>
        <p:nvSpPr>
          <p:cNvPr id="3" name="Title 2">
            <a:extLst>
              <a:ext uri="{FF2B5EF4-FFF2-40B4-BE49-F238E27FC236}">
                <a16:creationId xmlns:a16="http://schemas.microsoft.com/office/drawing/2014/main" id="{C2802D82-5BE0-2647-BFE2-B97DA85B5D21}"/>
              </a:ext>
            </a:extLst>
          </p:cNvPr>
          <p:cNvSpPr>
            <a:spLocks noGrp="1"/>
          </p:cNvSpPr>
          <p:nvPr>
            <p:ph type="title"/>
          </p:nvPr>
        </p:nvSpPr>
        <p:spPr>
          <a:xfrm>
            <a:off x="838200" y="761020"/>
            <a:ext cx="3841436" cy="701731"/>
          </a:xfrm>
        </p:spPr>
        <p:txBody>
          <a:bodyPr/>
          <a:lstStyle/>
          <a:p>
            <a:r>
              <a:rPr lang="en-BE" dirty="0"/>
              <a:t>Data Scientist</a:t>
            </a:r>
          </a:p>
        </p:txBody>
      </p:sp>
      <p:pic>
        <p:nvPicPr>
          <p:cNvPr id="1026" name="Picture 2">
            <a:extLst>
              <a:ext uri="{FF2B5EF4-FFF2-40B4-BE49-F238E27FC236}">
                <a16:creationId xmlns:a16="http://schemas.microsoft.com/office/drawing/2014/main" id="{284F529E-ABE9-4642-B3B4-2BFC2F5AE3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68416" y="2274153"/>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758F77-7683-1A41-9463-3E7B44B2471A}"/>
              </a:ext>
            </a:extLst>
          </p:cNvPr>
          <p:cNvSpPr txBox="1"/>
          <p:nvPr/>
        </p:nvSpPr>
        <p:spPr>
          <a:xfrm>
            <a:off x="834231" y="2663031"/>
            <a:ext cx="3933826" cy="2585323"/>
          </a:xfrm>
          <a:prstGeom prst="rect">
            <a:avLst/>
          </a:prstGeom>
          <a:noFill/>
        </p:spPr>
        <p:txBody>
          <a:bodyPr wrap="square" rtlCol="0">
            <a:spAutoFit/>
          </a:bodyPr>
          <a:lstStyle/>
          <a:p>
            <a:r>
              <a:rPr lang="en-GB" b="1" dirty="0"/>
              <a:t>Role:</a:t>
            </a:r>
          </a:p>
          <a:p>
            <a:r>
              <a:rPr lang="en-GB" dirty="0"/>
              <a:t>Collects, </a:t>
            </a:r>
            <a:r>
              <a:rPr lang="en-US" dirty="0"/>
              <a:t>analyzes</a:t>
            </a:r>
            <a:r>
              <a:rPr lang="en-GB" dirty="0"/>
              <a:t> and interprets the data to propose business decisions</a:t>
            </a:r>
            <a:br>
              <a:rPr lang="en-GB" dirty="0"/>
            </a:br>
            <a:br>
              <a:rPr lang="en-GB" dirty="0"/>
            </a:br>
            <a:r>
              <a:rPr lang="en-GB" b="1" dirty="0"/>
              <a:t>Goal:</a:t>
            </a:r>
          </a:p>
          <a:p>
            <a:r>
              <a:rPr lang="en-GB" dirty="0"/>
              <a:t>Construct the means for extracting business-focused insights from data</a:t>
            </a:r>
            <a:br>
              <a:rPr lang="en-GB" dirty="0"/>
            </a:br>
            <a:br>
              <a:rPr lang="en-GB" dirty="0"/>
            </a:br>
            <a:endParaRPr lang="en-BE" dirty="0"/>
          </a:p>
        </p:txBody>
      </p:sp>
      <p:sp>
        <p:nvSpPr>
          <p:cNvPr id="6" name="TextBox 5">
            <a:extLst>
              <a:ext uri="{FF2B5EF4-FFF2-40B4-BE49-F238E27FC236}">
                <a16:creationId xmlns:a16="http://schemas.microsoft.com/office/drawing/2014/main" id="{9D846CA7-C436-BC46-8F26-C93BFF37F571}"/>
              </a:ext>
            </a:extLst>
          </p:cNvPr>
          <p:cNvSpPr txBox="1"/>
          <p:nvPr/>
        </p:nvSpPr>
        <p:spPr>
          <a:xfrm>
            <a:off x="7419976" y="2630487"/>
            <a:ext cx="3933825" cy="3970318"/>
          </a:xfrm>
          <a:prstGeom prst="rect">
            <a:avLst/>
          </a:prstGeom>
          <a:noFill/>
        </p:spPr>
        <p:txBody>
          <a:bodyPr wrap="square" rtlCol="0">
            <a:spAutoFit/>
          </a:bodyPr>
          <a:lstStyle/>
          <a:p>
            <a:r>
              <a:rPr lang="en-GB" b="1" dirty="0"/>
              <a:t>Toolkit:</a:t>
            </a:r>
          </a:p>
          <a:p>
            <a:r>
              <a:rPr lang="en-GB" dirty="0"/>
              <a:t>Python, Scikit-learn, Pandas, </a:t>
            </a:r>
            <a:r>
              <a:rPr lang="en-GB" dirty="0" err="1"/>
              <a:t>Numpy</a:t>
            </a:r>
            <a:r>
              <a:rPr lang="en-GB" dirty="0"/>
              <a:t>, </a:t>
            </a:r>
            <a:r>
              <a:rPr lang="en-GB" dirty="0" err="1"/>
              <a:t>Tensorflow</a:t>
            </a:r>
            <a:r>
              <a:rPr lang="en-GB" dirty="0"/>
              <a:t>, SQL</a:t>
            </a:r>
            <a:br>
              <a:rPr lang="en-GB" dirty="0"/>
            </a:br>
            <a:br>
              <a:rPr lang="en-GB" dirty="0"/>
            </a:br>
            <a:r>
              <a:rPr lang="en-GB" b="1" dirty="0"/>
              <a:t>Skills:</a:t>
            </a:r>
          </a:p>
          <a:p>
            <a:r>
              <a:rPr lang="en-GB" dirty="0"/>
              <a:t>Predictive </a:t>
            </a:r>
            <a:r>
              <a:rPr lang="en-GB" dirty="0" err="1"/>
              <a:t>modeling</a:t>
            </a:r>
            <a:endParaRPr lang="en-GB" dirty="0"/>
          </a:p>
          <a:p>
            <a:r>
              <a:rPr lang="en-GB" dirty="0"/>
              <a:t>Data visualization and storytelling</a:t>
            </a:r>
          </a:p>
          <a:p>
            <a:r>
              <a:rPr lang="en-GB" dirty="0"/>
              <a:t>Maths and Stats</a:t>
            </a:r>
          </a:p>
          <a:p>
            <a:r>
              <a:rPr lang="en-GB" dirty="0"/>
              <a:t>ML and DL algorithms</a:t>
            </a:r>
          </a:p>
          <a:p>
            <a:br>
              <a:rPr lang="en-GB" dirty="0"/>
            </a:br>
            <a:br>
              <a:rPr lang="en-GB" dirty="0"/>
            </a:br>
            <a:br>
              <a:rPr lang="en-GB" dirty="0"/>
            </a:br>
            <a:br>
              <a:rPr lang="en-GB" dirty="0"/>
            </a:br>
            <a:endParaRPr lang="en-BE" dirty="0"/>
          </a:p>
        </p:txBody>
      </p:sp>
    </p:spTree>
    <p:extLst>
      <p:ext uri="{BB962C8B-B14F-4D97-AF65-F5344CB8AC3E}">
        <p14:creationId xmlns:p14="http://schemas.microsoft.com/office/powerpoint/2010/main" val="2887330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4C52C4-7639-8343-9446-B137EC700B9D}"/>
              </a:ext>
            </a:extLst>
          </p:cNvPr>
          <p:cNvSpPr>
            <a:spLocks noGrp="1"/>
          </p:cNvSpPr>
          <p:nvPr>
            <p:ph type="sldNum" sz="quarter" idx="12"/>
          </p:nvPr>
        </p:nvSpPr>
        <p:spPr/>
        <p:txBody>
          <a:bodyPr/>
          <a:lstStyle/>
          <a:p>
            <a:fld id="{CB40DCDA-36E0-43CF-9ABA-CD86176B7A24}" type="slidenum">
              <a:rPr lang="en-GB" smtClean="0"/>
              <a:pPr/>
              <a:t>8</a:t>
            </a:fld>
            <a:endParaRPr lang="en-GB" dirty="0"/>
          </a:p>
        </p:txBody>
      </p:sp>
      <p:sp>
        <p:nvSpPr>
          <p:cNvPr id="3" name="Title 2">
            <a:extLst>
              <a:ext uri="{FF2B5EF4-FFF2-40B4-BE49-F238E27FC236}">
                <a16:creationId xmlns:a16="http://schemas.microsoft.com/office/drawing/2014/main" id="{5036F551-9F8D-0743-A430-ADAA7E53561A}"/>
              </a:ext>
            </a:extLst>
          </p:cNvPr>
          <p:cNvSpPr>
            <a:spLocks noGrp="1"/>
          </p:cNvSpPr>
          <p:nvPr>
            <p:ph type="title"/>
          </p:nvPr>
        </p:nvSpPr>
        <p:spPr>
          <a:xfrm>
            <a:off x="838200" y="761020"/>
            <a:ext cx="3841436" cy="701731"/>
          </a:xfrm>
        </p:spPr>
        <p:txBody>
          <a:bodyPr/>
          <a:lstStyle/>
          <a:p>
            <a:r>
              <a:rPr lang="en-US" dirty="0"/>
              <a:t>Data Scientist</a:t>
            </a:r>
          </a:p>
        </p:txBody>
      </p:sp>
      <p:pic>
        <p:nvPicPr>
          <p:cNvPr id="5" name="Picture 2" descr="Image result for what is data science">
            <a:extLst>
              <a:ext uri="{FF2B5EF4-FFF2-40B4-BE49-F238E27FC236}">
                <a16:creationId xmlns:a16="http://schemas.microsoft.com/office/drawing/2014/main" id="{5887E4AC-6373-4F48-A992-BAF46803F7F4}"/>
              </a:ext>
            </a:extLst>
          </p:cNvPr>
          <p:cNvPicPr>
            <a:picLocks noGrp="1" noChangeAspect="1" noChangeArrowheads="1"/>
          </p:cNvPicPr>
          <p:nvPr>
            <p:ph idx="1"/>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97929" y="1825625"/>
            <a:ext cx="479614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772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C775DF-2257-E342-AB69-C8CAAEEECF92}"/>
              </a:ext>
            </a:extLst>
          </p:cNvPr>
          <p:cNvSpPr>
            <a:spLocks noGrp="1"/>
          </p:cNvSpPr>
          <p:nvPr>
            <p:ph type="sldNum" sz="quarter" idx="12"/>
          </p:nvPr>
        </p:nvSpPr>
        <p:spPr/>
        <p:txBody>
          <a:bodyPr/>
          <a:lstStyle/>
          <a:p>
            <a:fld id="{CB40DCDA-36E0-43CF-9ABA-CD86176B7A24}" type="slidenum">
              <a:rPr lang="en-GB" smtClean="0"/>
              <a:pPr/>
              <a:t>9</a:t>
            </a:fld>
            <a:endParaRPr lang="en-GB" dirty="0"/>
          </a:p>
        </p:txBody>
      </p:sp>
      <p:sp>
        <p:nvSpPr>
          <p:cNvPr id="3" name="Title 2">
            <a:extLst>
              <a:ext uri="{FF2B5EF4-FFF2-40B4-BE49-F238E27FC236}">
                <a16:creationId xmlns:a16="http://schemas.microsoft.com/office/drawing/2014/main" id="{C2802D82-5BE0-2647-BFE2-B97DA85B5D21}"/>
              </a:ext>
            </a:extLst>
          </p:cNvPr>
          <p:cNvSpPr>
            <a:spLocks noGrp="1"/>
          </p:cNvSpPr>
          <p:nvPr>
            <p:ph type="title"/>
          </p:nvPr>
        </p:nvSpPr>
        <p:spPr>
          <a:xfrm>
            <a:off x="838200" y="761020"/>
            <a:ext cx="3902735" cy="701731"/>
          </a:xfrm>
        </p:spPr>
        <p:txBody>
          <a:bodyPr/>
          <a:lstStyle/>
          <a:p>
            <a:r>
              <a:rPr lang="en-BE" dirty="0"/>
              <a:t>Data Engineer</a:t>
            </a:r>
          </a:p>
        </p:txBody>
      </p:sp>
      <p:pic>
        <p:nvPicPr>
          <p:cNvPr id="1026" name="Picture 2">
            <a:extLst>
              <a:ext uri="{FF2B5EF4-FFF2-40B4-BE49-F238E27FC236}">
                <a16:creationId xmlns:a16="http://schemas.microsoft.com/office/drawing/2014/main" id="{284F529E-ABE9-4642-B3B4-2BFC2F5AE3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68416" y="2274153"/>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758F77-7683-1A41-9463-3E7B44B2471A}"/>
              </a:ext>
            </a:extLst>
          </p:cNvPr>
          <p:cNvSpPr txBox="1"/>
          <p:nvPr/>
        </p:nvSpPr>
        <p:spPr>
          <a:xfrm>
            <a:off x="834231" y="2663031"/>
            <a:ext cx="3933826" cy="3139321"/>
          </a:xfrm>
          <a:prstGeom prst="rect">
            <a:avLst/>
          </a:prstGeom>
          <a:noFill/>
        </p:spPr>
        <p:txBody>
          <a:bodyPr wrap="square" rtlCol="0">
            <a:spAutoFit/>
          </a:bodyPr>
          <a:lstStyle/>
          <a:p>
            <a:r>
              <a:rPr lang="en-GB" b="1" dirty="0"/>
              <a:t>Role:</a:t>
            </a:r>
          </a:p>
          <a:p>
            <a:r>
              <a:rPr lang="en-GB" dirty="0"/>
              <a:t>Design, build and implement the data infrastructure that fuels machine learning and AI analytics</a:t>
            </a:r>
            <a:br>
              <a:rPr lang="en-GB" dirty="0"/>
            </a:br>
            <a:br>
              <a:rPr lang="en-GB" dirty="0"/>
            </a:br>
            <a:r>
              <a:rPr lang="en-GB" b="1" dirty="0"/>
              <a:t>Goal:</a:t>
            </a:r>
          </a:p>
          <a:p>
            <a:r>
              <a:rPr lang="en-GB" dirty="0"/>
              <a:t>Integrate and manage data from various sources to support data scientists with systems to build predictive pipelines</a:t>
            </a:r>
            <a:br>
              <a:rPr lang="en-GB" dirty="0"/>
            </a:br>
            <a:br>
              <a:rPr lang="en-GB" dirty="0"/>
            </a:br>
            <a:endParaRPr lang="en-BE" dirty="0"/>
          </a:p>
        </p:txBody>
      </p:sp>
      <p:sp>
        <p:nvSpPr>
          <p:cNvPr id="6" name="TextBox 5">
            <a:extLst>
              <a:ext uri="{FF2B5EF4-FFF2-40B4-BE49-F238E27FC236}">
                <a16:creationId xmlns:a16="http://schemas.microsoft.com/office/drawing/2014/main" id="{9D846CA7-C436-BC46-8F26-C93BFF37F571}"/>
              </a:ext>
            </a:extLst>
          </p:cNvPr>
          <p:cNvSpPr txBox="1"/>
          <p:nvPr/>
        </p:nvSpPr>
        <p:spPr>
          <a:xfrm>
            <a:off x="7419976" y="2630487"/>
            <a:ext cx="3933825" cy="3693319"/>
          </a:xfrm>
          <a:prstGeom prst="rect">
            <a:avLst/>
          </a:prstGeom>
          <a:noFill/>
        </p:spPr>
        <p:txBody>
          <a:bodyPr wrap="square" rtlCol="0">
            <a:spAutoFit/>
          </a:bodyPr>
          <a:lstStyle/>
          <a:p>
            <a:r>
              <a:rPr lang="en-GB" b="1" dirty="0"/>
              <a:t>Toolkit:</a:t>
            </a:r>
          </a:p>
          <a:p>
            <a:r>
              <a:rPr lang="en-GB" dirty="0"/>
              <a:t>Python, SQL, ETL tools</a:t>
            </a:r>
            <a:br>
              <a:rPr lang="en-GB" dirty="0"/>
            </a:br>
            <a:br>
              <a:rPr lang="en-GB" dirty="0"/>
            </a:br>
            <a:endParaRPr lang="en-GB" dirty="0"/>
          </a:p>
          <a:p>
            <a:r>
              <a:rPr lang="en-GB" b="1" dirty="0"/>
              <a:t>Skills:</a:t>
            </a:r>
          </a:p>
          <a:p>
            <a:r>
              <a:rPr lang="en-GB" dirty="0"/>
              <a:t>Data warehousing solutions</a:t>
            </a:r>
          </a:p>
          <a:p>
            <a:r>
              <a:rPr lang="en-GB" dirty="0"/>
              <a:t>Database systems</a:t>
            </a:r>
          </a:p>
          <a:p>
            <a:r>
              <a:rPr lang="en-GB" dirty="0"/>
              <a:t>Data </a:t>
            </a:r>
            <a:r>
              <a:rPr lang="en-GB" dirty="0" err="1"/>
              <a:t>modeling</a:t>
            </a:r>
            <a:endParaRPr lang="en-GB" dirty="0"/>
          </a:p>
          <a:p>
            <a:r>
              <a:rPr lang="en-GB" dirty="0"/>
              <a:t>Data APIs</a:t>
            </a:r>
          </a:p>
          <a:p>
            <a:br>
              <a:rPr lang="en-GB" dirty="0"/>
            </a:br>
            <a:br>
              <a:rPr lang="en-GB" dirty="0"/>
            </a:br>
            <a:br>
              <a:rPr lang="en-GB" dirty="0"/>
            </a:br>
            <a:endParaRPr lang="en-BE" dirty="0"/>
          </a:p>
        </p:txBody>
      </p:sp>
    </p:spTree>
    <p:extLst>
      <p:ext uri="{BB962C8B-B14F-4D97-AF65-F5344CB8AC3E}">
        <p14:creationId xmlns:p14="http://schemas.microsoft.com/office/powerpoint/2010/main" val="824668480"/>
      </p:ext>
    </p:extLst>
  </p:cSld>
  <p:clrMapOvr>
    <a:masterClrMapping/>
  </p:clrMapOvr>
</p:sld>
</file>

<file path=ppt/theme/theme1.xml><?xml version="1.0" encoding="utf-8"?>
<a:theme xmlns:a="http://schemas.openxmlformats.org/drawingml/2006/main" name="Office Theme">
  <a:themeElements>
    <a:clrScheme name="PL">
      <a:dk1>
        <a:sysClr val="windowText" lastClr="000000"/>
      </a:dk1>
      <a:lt1>
        <a:sysClr val="window" lastClr="FFFFFF"/>
      </a:lt1>
      <a:dk2>
        <a:srgbClr val="000000"/>
      </a:dk2>
      <a:lt2>
        <a:srgbClr val="FFFFFF"/>
      </a:lt2>
      <a:accent1>
        <a:srgbClr val="26146F"/>
      </a:accent1>
      <a:accent2>
        <a:srgbClr val="270363"/>
      </a:accent2>
      <a:accent3>
        <a:srgbClr val="380FA8"/>
      </a:accent3>
      <a:accent4>
        <a:srgbClr val="6213A5"/>
      </a:accent4>
      <a:accent5>
        <a:srgbClr val="C41698"/>
      </a:accent5>
      <a:accent6>
        <a:srgbClr val="DB3C97"/>
      </a:accent6>
      <a:hlink>
        <a:srgbClr val="000000"/>
      </a:hlink>
      <a:folHlink>
        <a:srgbClr val="000000"/>
      </a:folHlink>
    </a:clrScheme>
    <a:fontScheme name="PL">
      <a:majorFont>
        <a:latin typeface="Kani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7131</Words>
  <Application>Microsoft Macintosh PowerPoint</Application>
  <PresentationFormat>Widescreen</PresentationFormat>
  <Paragraphs>820</Paragraphs>
  <Slides>66</Slides>
  <Notes>66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Kanit</vt:lpstr>
      <vt:lpstr>Montserrat</vt:lpstr>
      <vt:lpstr>Wingdings</vt:lpstr>
      <vt:lpstr>Office Theme</vt:lpstr>
      <vt:lpstr>AI4Business Developing AI tools</vt:lpstr>
      <vt:lpstr>Roadmap AI4Business</vt:lpstr>
      <vt:lpstr>Table of contents</vt:lpstr>
      <vt:lpstr>1 Typical AI team</vt:lpstr>
      <vt:lpstr>AI team members</vt:lpstr>
      <vt:lpstr>Data Science Team Lead</vt:lpstr>
      <vt:lpstr>Data Scientist</vt:lpstr>
      <vt:lpstr>Data Scientist</vt:lpstr>
      <vt:lpstr>Data Engineer</vt:lpstr>
      <vt:lpstr>Data Engineer</vt:lpstr>
      <vt:lpstr>Supporting roles</vt:lpstr>
      <vt:lpstr>Business Intelligence Analyst</vt:lpstr>
      <vt:lpstr>Organizational structure</vt:lpstr>
      <vt:lpstr>Exercise</vt:lpstr>
      <vt:lpstr>Exercise</vt:lpstr>
      <vt:lpstr>2 Project stages</vt:lpstr>
      <vt:lpstr>Three lenses of due diligence</vt:lpstr>
      <vt:lpstr>Data Science Life Cycle</vt:lpstr>
      <vt:lpstr>I. Business Understanding</vt:lpstr>
      <vt:lpstr>II. Data Preparation</vt:lpstr>
      <vt:lpstr>II. Data Understanding</vt:lpstr>
      <vt:lpstr>Key questions regarding data</vt:lpstr>
      <vt:lpstr>III. Modeling – Feature Engineering</vt:lpstr>
      <vt:lpstr>III. Modeling- Feature Engineering</vt:lpstr>
      <vt:lpstr>III. Modeling – Machine Learning</vt:lpstr>
      <vt:lpstr>IV. Deployment</vt:lpstr>
      <vt:lpstr>V. Monitoring</vt:lpstr>
      <vt:lpstr>3 The big picture</vt:lpstr>
      <vt:lpstr>Problem definition</vt:lpstr>
      <vt:lpstr>Problem definition</vt:lpstr>
      <vt:lpstr>From data to model</vt:lpstr>
      <vt:lpstr>Complete dataset</vt:lpstr>
      <vt:lpstr>Data partitioning</vt:lpstr>
      <vt:lpstr>Training data</vt:lpstr>
      <vt:lpstr>Unstructured data</vt:lpstr>
      <vt:lpstr>Structured data</vt:lpstr>
      <vt:lpstr>Data preparation</vt:lpstr>
      <vt:lpstr>Machine learning</vt:lpstr>
      <vt:lpstr>Model predictions</vt:lpstr>
      <vt:lpstr>Model candidate #1</vt:lpstr>
      <vt:lpstr>Model candidate #2</vt:lpstr>
      <vt:lpstr>Which model to choose?</vt:lpstr>
      <vt:lpstr>Trained model</vt:lpstr>
      <vt:lpstr>Evaluating a Model</vt:lpstr>
      <vt:lpstr>Evaluating a Model</vt:lpstr>
      <vt:lpstr>Evaluating a Model</vt:lpstr>
      <vt:lpstr>Evaluating a Model</vt:lpstr>
      <vt:lpstr>Modeling</vt:lpstr>
      <vt:lpstr>Deployment</vt:lpstr>
      <vt:lpstr>Deployment</vt:lpstr>
      <vt:lpstr>Deployment</vt:lpstr>
      <vt:lpstr>Deployment</vt:lpstr>
      <vt:lpstr>4 Evaluating a  project</vt:lpstr>
      <vt:lpstr>AI business impact</vt:lpstr>
      <vt:lpstr>How to measure success?</vt:lpstr>
      <vt:lpstr>Technical vs business metrics</vt:lpstr>
      <vt:lpstr>Case studies</vt:lpstr>
      <vt:lpstr>5 Practical AI solutions</vt:lpstr>
      <vt:lpstr>Explore - Build - Automate</vt:lpstr>
      <vt:lpstr>Explore</vt:lpstr>
      <vt:lpstr>Build</vt:lpstr>
      <vt:lpstr>Automate</vt:lpstr>
      <vt:lpstr>Maintenance</vt:lpstr>
      <vt:lpstr>6 Hands-on  tutorial</vt:lpstr>
      <vt:lpstr>Jupyter Notebook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AI4Business Developing AI tools</dc:title>
  <dc:creator>Microsoft Office User</dc:creator>
  <cp:lastModifiedBy>Microsoft Office User</cp:lastModifiedBy>
  <cp:revision>38</cp:revision>
  <dcterms:created xsi:type="dcterms:W3CDTF">2021-08-07T09:24:04Z</dcterms:created>
  <dcterms:modified xsi:type="dcterms:W3CDTF">2021-08-22T18:50:20Z</dcterms:modified>
</cp:coreProperties>
</file>